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1" r:id="rId66"/>
    <p:sldId id="322" r:id="rId67"/>
    <p:sldId id="323" r:id="rId68"/>
    <p:sldId id="324" r:id="rId69"/>
    <p:sldId id="327" r:id="rId70"/>
    <p:sldId id="328" r:id="rId71"/>
    <p:sldId id="329" r:id="rId72"/>
    <p:sldId id="330" r:id="rId73"/>
    <p:sldId id="331" r:id="rId74"/>
    <p:sldId id="332" r:id="rId75"/>
    <p:sldId id="333" r:id="rId76"/>
    <p:sldId id="334" r:id="rId77"/>
    <p:sldId id="335" r:id="rId78"/>
    <p:sldId id="336" r:id="rId79"/>
  </p:sldIdLst>
  <p:sldSz cx="18288000" cy="10287000"/>
  <p:notesSz cx="6858000" cy="9144000"/>
  <p:embeddedFontLst>
    <p:embeddedFont>
      <p:font typeface="Gagalin" panose="020B0604020202020204" charset="0"/>
      <p:regular r:id="rId80"/>
    </p:embeddedFont>
    <p:embeddedFont>
      <p:font typeface="Montserrat Bold" panose="020B0604020202020204" charset="0"/>
      <p:regular r:id="rId81"/>
    </p:embeddedFont>
    <p:embeddedFont>
      <p:font typeface="DM Sans Bold" panose="020B0604020202020204" charset="0"/>
      <p:regular r:id="rId82"/>
    </p:embeddedFont>
    <p:embeddedFont>
      <p:font typeface="Canva Sans Bold" panose="020B0604020202020204" charset="0"/>
      <p:regular r:id="rId83"/>
    </p:embeddedFont>
    <p:embeddedFont>
      <p:font typeface="Maven Pro Bold" panose="020B0604020202020204" charset="0"/>
      <p:regular r:id="rId84"/>
    </p:embeddedFont>
    <p:embeddedFont>
      <p:font typeface="Canva Sans" panose="020B0604020202020204" charset="0"/>
      <p:regular r:id="rId85"/>
    </p:embeddedFont>
    <p:embeddedFont>
      <p:font typeface="Montserrat" panose="020B0604020202020204" charset="0"/>
      <p:regular r:id="rId86"/>
    </p:embeddedFont>
    <p:embeddedFont>
      <p:font typeface="Calibri" panose="020F0502020204030204" pitchFamily="34" charset="0"/>
      <p:regular r:id="rId87"/>
      <p:bold r:id="rId88"/>
    </p:embeddedFont>
    <p:embeddedFont>
      <p:font typeface="Montserrat Light" panose="020B0604020202020204" charset="0"/>
      <p:regular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6" d="100"/>
          <a:sy n="36" d="100"/>
        </p:scale>
        <p:origin x="787" y="3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3.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0.png"/><Relationship Id="rId4" Type="http://schemas.openxmlformats.org/officeDocument/2006/relationships/image" Target="../media/image44.svg"/></Relationships>
</file>

<file path=ppt/slides/_rels/slide1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0.png"/><Relationship Id="rId7" Type="http://schemas.openxmlformats.org/officeDocument/2006/relationships/image" Target="../media/image36.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18.png"/><Relationship Id="rId4" Type="http://schemas.openxmlformats.org/officeDocument/2006/relationships/image" Target="../media/image28.svg"/><Relationship Id="rId9" Type="http://schemas.openxmlformats.org/officeDocument/2006/relationships/image" Target="../media/image38.jpeg"/></Relationships>
</file>

<file path=ppt/slides/_rels/slide1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0.png"/><Relationship Id="rId7" Type="http://schemas.openxmlformats.org/officeDocument/2006/relationships/image" Target="../media/image3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svg"/><Relationship Id="rId5" Type="http://schemas.openxmlformats.org/officeDocument/2006/relationships/image" Target="../media/image20.pn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28.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2.png"/><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2.png"/><Relationship Id="rId7"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0.png"/><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0.png"/><Relationship Id="rId4" Type="http://schemas.openxmlformats.org/officeDocument/2006/relationships/image" Target="../media/image44.svg"/><Relationship Id="rId9"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8.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18.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1.png"/><Relationship Id="rId4" Type="http://schemas.openxmlformats.org/officeDocument/2006/relationships/image" Target="../media/image44.sv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56.png"/><Relationship Id="rId4" Type="http://schemas.openxmlformats.org/officeDocument/2006/relationships/image" Target="../media/image44.sv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sv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6.png"/><Relationship Id="rId18" Type="http://schemas.openxmlformats.org/officeDocument/2006/relationships/image" Target="../media/image19.png"/><Relationship Id="rId26" Type="http://schemas.openxmlformats.org/officeDocument/2006/relationships/image" Target="../media/image34.svg"/><Relationship Id="rId3" Type="http://schemas.openxmlformats.org/officeDocument/2006/relationships/image" Target="../media/image9.png"/><Relationship Id="rId21" Type="http://schemas.openxmlformats.org/officeDocument/2006/relationships/image" Target="../media/image21.png"/><Relationship Id="rId7" Type="http://schemas.openxmlformats.org/officeDocument/2006/relationships/image" Target="../media/image11.png"/><Relationship Id="rId12" Type="http://schemas.openxmlformats.org/officeDocument/2006/relationships/image" Target="../media/image15.png"/><Relationship Id="rId17" Type="http://schemas.openxmlformats.org/officeDocument/2006/relationships/image" Target="../media/image18.png"/><Relationship Id="rId25" Type="http://schemas.openxmlformats.org/officeDocument/2006/relationships/image" Target="../media/image23.png"/><Relationship Id="rId2" Type="http://schemas.openxmlformats.org/officeDocument/2006/relationships/image" Target="../media/image7.jpeg"/><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4.png"/><Relationship Id="rId24" Type="http://schemas.openxmlformats.org/officeDocument/2006/relationships/image" Target="../media/image32.svg"/><Relationship Id="rId5" Type="http://schemas.openxmlformats.org/officeDocument/2006/relationships/image" Target="../media/image10.png"/><Relationship Id="rId15" Type="http://schemas.openxmlformats.org/officeDocument/2006/relationships/image" Target="../media/image17.png"/><Relationship Id="rId23"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image" Target="../media/image20.png"/><Relationship Id="rId4" Type="http://schemas.openxmlformats.org/officeDocument/2006/relationships/image" Target="../media/image12.svg"/><Relationship Id="rId9" Type="http://schemas.openxmlformats.org/officeDocument/2006/relationships/image" Target="../media/image12.png"/><Relationship Id="rId14" Type="http://schemas.openxmlformats.org/officeDocument/2006/relationships/image" Target="../media/image22.svg"/><Relationship Id="rId22" Type="http://schemas.openxmlformats.org/officeDocument/2006/relationships/image" Target="../media/image30.sv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sv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sv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1.png"/><Relationship Id="rId7" Type="http://schemas.openxmlformats.org/officeDocument/2006/relationships/image" Target="../media/image28.sv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6.svg"/><Relationship Id="rId4" Type="http://schemas.openxmlformats.org/officeDocument/2006/relationships/image" Target="../media/image62.png"/><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sv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sv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sv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6.png"/><Relationship Id="rId4" Type="http://schemas.openxmlformats.org/officeDocument/2006/relationships/image" Target="../media/image28.sv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7.png"/><Relationship Id="rId4" Type="http://schemas.openxmlformats.org/officeDocument/2006/relationships/image" Target="../media/image28.sv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sv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sv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5.jpe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8.sv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6.jpe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8.jpe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8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32.pn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56.png"/><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2.pn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56.png"/><Relationship Id="rId10" Type="http://schemas.openxmlformats.org/officeDocument/2006/relationships/image" Target="../media/image92.jpeg"/><Relationship Id="rId4" Type="http://schemas.openxmlformats.org/officeDocument/2006/relationships/image" Target="../media/image44.svg"/><Relationship Id="rId9" Type="http://schemas.openxmlformats.org/officeDocument/2006/relationships/image" Target="../media/image91.jpeg"/></Relationships>
</file>

<file path=ppt/slides/_rels/slide6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94.jpeg"/><Relationship Id="rId3" Type="http://schemas.microsoft.com/office/2007/relationships/media" Target="../media/media3.mp4"/><Relationship Id="rId7" Type="http://schemas.openxmlformats.org/officeDocument/2006/relationships/image" Target="../media/image32.png"/><Relationship Id="rId12" Type="http://schemas.openxmlformats.org/officeDocument/2006/relationships/image" Target="../media/image93.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jpeg"/><Relationship Id="rId11" Type="http://schemas.openxmlformats.org/officeDocument/2006/relationships/image" Target="../media/image6.png"/><Relationship Id="rId5" Type="http://schemas.openxmlformats.org/officeDocument/2006/relationships/slideLayout" Target="../slideLayouts/slideLayout7.xml"/><Relationship Id="rId10" Type="http://schemas.openxmlformats.org/officeDocument/2006/relationships/image" Target="../media/image69.svg"/><Relationship Id="rId4" Type="http://schemas.openxmlformats.org/officeDocument/2006/relationships/video" Target="../media/media3.mp4"/><Relationship Id="rId9" Type="http://schemas.openxmlformats.org/officeDocument/2006/relationships/image" Target="../media/image56.png"/></Relationships>
</file>

<file path=ppt/slides/_rels/slide6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94.jpeg"/><Relationship Id="rId3" Type="http://schemas.openxmlformats.org/officeDocument/2006/relationships/video" Target="NULL" TargetMode="External"/><Relationship Id="rId7" Type="http://schemas.openxmlformats.org/officeDocument/2006/relationships/image" Target="../media/image32.png"/><Relationship Id="rId12" Type="http://schemas.openxmlformats.org/officeDocument/2006/relationships/image" Target="../media/image93.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jpeg"/><Relationship Id="rId11" Type="http://schemas.openxmlformats.org/officeDocument/2006/relationships/image" Target="../media/image6.png"/><Relationship Id="rId5" Type="http://schemas.openxmlformats.org/officeDocument/2006/relationships/slideLayout" Target="../slideLayouts/slideLayout7.xml"/><Relationship Id="rId10" Type="http://schemas.openxmlformats.org/officeDocument/2006/relationships/image" Target="../media/image69.svg"/><Relationship Id="rId4" Type="http://schemas.microsoft.com/office/2007/relationships/media" Target="../media/media3.mp4"/><Relationship Id="rId9" Type="http://schemas.openxmlformats.org/officeDocument/2006/relationships/image" Target="../media/image56.png"/></Relationships>
</file>

<file path=ppt/slides/_rels/slide6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2.pn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56.png"/><Relationship Id="rId4" Type="http://schemas.openxmlformats.org/officeDocument/2006/relationships/image" Target="../media/image44.svg"/><Relationship Id="rId9" Type="http://schemas.openxmlformats.org/officeDocument/2006/relationships/image" Target="../media/image95.jpeg"/></Relationships>
</file>

<file path=ppt/slides/_rels/slide6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2.png"/><Relationship Id="rId7" Type="http://schemas.openxmlformats.org/officeDocument/2006/relationships/image" Target="../media/image18.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56.png"/><Relationship Id="rId4" Type="http://schemas.openxmlformats.org/officeDocument/2006/relationships/image" Target="../media/image44.svg"/><Relationship Id="rId9" Type="http://schemas.openxmlformats.org/officeDocument/2006/relationships/image" Target="../media/image96.jpeg"/></Relationships>
</file>

<file path=ppt/slides/_rels/slide6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slideLayout" Target="../slideLayouts/slideLayout7.xml"/><Relationship Id="rId7" Type="http://schemas.openxmlformats.org/officeDocument/2006/relationships/image" Target="../media/image5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4.svg"/><Relationship Id="rId5" Type="http://schemas.openxmlformats.org/officeDocument/2006/relationships/image" Target="../media/image32.png"/><Relationship Id="rId4" Type="http://schemas.openxmlformats.org/officeDocument/2006/relationships/image" Target="../media/image55.jpeg"/><Relationship Id="rId9" Type="http://schemas.openxmlformats.org/officeDocument/2006/relationships/image" Target="../media/image97.jpeg"/></Relationships>
</file>

<file path=ppt/slides/_rels/slide6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slideLayout" Target="../slideLayouts/slideLayout7.xml"/><Relationship Id="rId7" Type="http://schemas.openxmlformats.org/officeDocument/2006/relationships/image" Target="../media/image5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4.svg"/><Relationship Id="rId5" Type="http://schemas.openxmlformats.org/officeDocument/2006/relationships/image" Target="../media/image32.png"/><Relationship Id="rId4" Type="http://schemas.openxmlformats.org/officeDocument/2006/relationships/image" Target="../media/image55.jpeg"/><Relationship Id="rId9" Type="http://schemas.openxmlformats.org/officeDocument/2006/relationships/image" Target="../media/image97.jpeg"/></Relationships>
</file>

<file path=ppt/slides/_rels/slide6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115.sv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28.sv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2.png"/><Relationship Id="rId4" Type="http://schemas.openxmlformats.org/officeDocument/2006/relationships/image" Target="../media/image28.svg"/></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3.png"/><Relationship Id="rId4" Type="http://schemas.openxmlformats.org/officeDocument/2006/relationships/image" Target="../media/image28.sv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4.png"/><Relationship Id="rId4" Type="http://schemas.openxmlformats.org/officeDocument/2006/relationships/image" Target="../media/image28.sv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5.png"/><Relationship Id="rId4" Type="http://schemas.openxmlformats.org/officeDocument/2006/relationships/image" Target="../media/image28.sv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0.png"/><Relationship Id="rId4" Type="http://schemas.openxmlformats.org/officeDocument/2006/relationships/image" Target="../media/image44.sv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14950065" y="360327"/>
            <a:ext cx="2701997" cy="2197754"/>
            <a:chOff x="0" y="0"/>
            <a:chExt cx="1222587" cy="994430"/>
          </a:xfrm>
        </p:grpSpPr>
        <p:sp>
          <p:nvSpPr>
            <p:cNvPr id="4" name="Freeform 4"/>
            <p:cNvSpPr/>
            <p:nvPr/>
          </p:nvSpPr>
          <p:spPr>
            <a:xfrm>
              <a:off x="0" y="0"/>
              <a:ext cx="1222587" cy="994430"/>
            </a:xfrm>
            <a:custGeom>
              <a:avLst/>
              <a:gdLst/>
              <a:ahLst/>
              <a:cxnLst/>
              <a:rect l="l" t="t" r="r" b="b"/>
              <a:pathLst>
                <a:path w="1222587" h="994430">
                  <a:moveTo>
                    <a:pt x="48709" y="0"/>
                  </a:moveTo>
                  <a:lnTo>
                    <a:pt x="1173877" y="0"/>
                  </a:lnTo>
                  <a:cubicBezTo>
                    <a:pt x="1186796" y="0"/>
                    <a:pt x="1199185" y="5132"/>
                    <a:pt x="1208320" y="14267"/>
                  </a:cubicBezTo>
                  <a:cubicBezTo>
                    <a:pt x="1217455" y="23401"/>
                    <a:pt x="1222587" y="35791"/>
                    <a:pt x="1222587" y="48709"/>
                  </a:cubicBezTo>
                  <a:lnTo>
                    <a:pt x="1222587" y="945720"/>
                  </a:lnTo>
                  <a:cubicBezTo>
                    <a:pt x="1222587" y="972622"/>
                    <a:pt x="1200779" y="994430"/>
                    <a:pt x="1173877" y="994430"/>
                  </a:cubicBezTo>
                  <a:lnTo>
                    <a:pt x="48709" y="994430"/>
                  </a:lnTo>
                  <a:cubicBezTo>
                    <a:pt x="21808" y="994430"/>
                    <a:pt x="0" y="972622"/>
                    <a:pt x="0" y="945720"/>
                  </a:cubicBezTo>
                  <a:lnTo>
                    <a:pt x="0" y="48709"/>
                  </a:lnTo>
                  <a:cubicBezTo>
                    <a:pt x="0" y="21808"/>
                    <a:pt x="21808" y="0"/>
                    <a:pt x="48709" y="0"/>
                  </a:cubicBezTo>
                  <a:close/>
                </a:path>
              </a:pathLst>
            </a:custGeom>
            <a:blipFill>
              <a:blip r:embed="rId3"/>
              <a:stretch>
                <a:fillRect l="-4051" t="-3320" r="-7121" b="-6132"/>
              </a:stretch>
            </a:blipFill>
          </p:spPr>
        </p:sp>
      </p:grpSp>
      <p:grpSp>
        <p:nvGrpSpPr>
          <p:cNvPr id="5" name="Group 5"/>
          <p:cNvGrpSpPr/>
          <p:nvPr/>
        </p:nvGrpSpPr>
        <p:grpSpPr>
          <a:xfrm>
            <a:off x="670521" y="360327"/>
            <a:ext cx="2205191" cy="2205191"/>
            <a:chOff x="0" y="0"/>
            <a:chExt cx="812800" cy="812800"/>
          </a:xfrm>
        </p:grpSpPr>
        <p:sp>
          <p:nvSpPr>
            <p:cNvPr id="6" name="Freeform 6"/>
            <p:cNvSpPr/>
            <p:nvPr/>
          </p:nvSpPr>
          <p:spPr>
            <a:xfrm>
              <a:off x="0" y="0"/>
              <a:ext cx="812800" cy="812800"/>
            </a:xfrm>
            <a:custGeom>
              <a:avLst/>
              <a:gdLst/>
              <a:ahLst/>
              <a:cxnLst/>
              <a:rect l="l" t="t" r="r" b="b"/>
              <a:pathLst>
                <a:path w="812800" h="812800">
                  <a:moveTo>
                    <a:pt x="59683" y="0"/>
                  </a:moveTo>
                  <a:lnTo>
                    <a:pt x="753117" y="0"/>
                  </a:lnTo>
                  <a:cubicBezTo>
                    <a:pt x="768946" y="0"/>
                    <a:pt x="784126" y="6288"/>
                    <a:pt x="795319" y="17481"/>
                  </a:cubicBezTo>
                  <a:cubicBezTo>
                    <a:pt x="806512" y="28674"/>
                    <a:pt x="812800" y="43854"/>
                    <a:pt x="812800" y="59683"/>
                  </a:cubicBezTo>
                  <a:lnTo>
                    <a:pt x="812800" y="753117"/>
                  </a:lnTo>
                  <a:cubicBezTo>
                    <a:pt x="812800" y="768946"/>
                    <a:pt x="806512" y="784126"/>
                    <a:pt x="795319" y="795319"/>
                  </a:cubicBezTo>
                  <a:cubicBezTo>
                    <a:pt x="784126" y="806512"/>
                    <a:pt x="768946" y="812800"/>
                    <a:pt x="753117" y="812800"/>
                  </a:cubicBezTo>
                  <a:lnTo>
                    <a:pt x="59683" y="812800"/>
                  </a:lnTo>
                  <a:cubicBezTo>
                    <a:pt x="43854" y="812800"/>
                    <a:pt x="28674" y="806512"/>
                    <a:pt x="17481" y="795319"/>
                  </a:cubicBezTo>
                  <a:cubicBezTo>
                    <a:pt x="6288" y="784126"/>
                    <a:pt x="0" y="768946"/>
                    <a:pt x="0" y="753117"/>
                  </a:cubicBezTo>
                  <a:lnTo>
                    <a:pt x="0" y="59683"/>
                  </a:lnTo>
                  <a:cubicBezTo>
                    <a:pt x="0" y="43854"/>
                    <a:pt x="6288" y="28674"/>
                    <a:pt x="17481" y="17481"/>
                  </a:cubicBezTo>
                  <a:cubicBezTo>
                    <a:pt x="28674" y="6288"/>
                    <a:pt x="43854" y="0"/>
                    <a:pt x="59683" y="0"/>
                  </a:cubicBezTo>
                  <a:close/>
                </a:path>
              </a:pathLst>
            </a:custGeom>
            <a:blipFill>
              <a:blip r:embed="rId4"/>
              <a:stretch>
                <a:fillRect t="-4090"/>
              </a:stretch>
            </a:blipFill>
          </p:spPr>
        </p:sp>
      </p:grpSp>
      <p:sp>
        <p:nvSpPr>
          <p:cNvPr id="7" name="Freeform 7"/>
          <p:cNvSpPr/>
          <p:nvPr/>
        </p:nvSpPr>
        <p:spPr>
          <a:xfrm>
            <a:off x="3317362" y="1397256"/>
            <a:ext cx="1184720" cy="1518871"/>
          </a:xfrm>
          <a:custGeom>
            <a:avLst/>
            <a:gdLst/>
            <a:ahLst/>
            <a:cxnLst/>
            <a:rect l="l" t="t" r="r" b="b"/>
            <a:pathLst>
              <a:path w="1184720" h="1518871">
                <a:moveTo>
                  <a:pt x="0" y="0"/>
                </a:moveTo>
                <a:lnTo>
                  <a:pt x="1184720" y="0"/>
                </a:lnTo>
                <a:lnTo>
                  <a:pt x="1184720" y="1518871"/>
                </a:lnTo>
                <a:lnTo>
                  <a:pt x="0" y="1518871"/>
                </a:lnTo>
                <a:lnTo>
                  <a:pt x="0" y="0"/>
                </a:lnTo>
                <a:close/>
              </a:path>
            </a:pathLst>
          </a:custGeom>
          <a:blipFill>
            <a:blip r:embed="rId5">
              <a:alphaModFix amt="2000"/>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1573952" y="2875974"/>
            <a:ext cx="15140095" cy="2004695"/>
          </a:xfrm>
          <a:prstGeom prst="rect">
            <a:avLst/>
          </a:prstGeom>
        </p:spPr>
        <p:txBody>
          <a:bodyPr lIns="0" tIns="0" rIns="0" bIns="0" rtlCol="0" anchor="t">
            <a:spAutoFit/>
          </a:bodyPr>
          <a:lstStyle/>
          <a:p>
            <a:pPr algn="ctr">
              <a:lnSpc>
                <a:spcPts val="7839"/>
              </a:lnSpc>
            </a:pPr>
            <a:r>
              <a:rPr lang="en-US" sz="6999">
                <a:solidFill>
                  <a:srgbClr val="00154F"/>
                </a:solidFill>
                <a:latin typeface="Gagalin"/>
                <a:ea typeface="Gagalin"/>
                <a:cs typeface="Gagalin"/>
                <a:sym typeface="Gagalin"/>
              </a:rPr>
              <a:t>A Mind Controlled and User-Centered intelligent wheelchair</a:t>
            </a:r>
          </a:p>
        </p:txBody>
      </p:sp>
      <p:sp>
        <p:nvSpPr>
          <p:cNvPr id="9" name="Freeform 9"/>
          <p:cNvSpPr/>
          <p:nvPr/>
        </p:nvSpPr>
        <p:spPr>
          <a:xfrm flipH="1">
            <a:off x="11936734" y="4564484"/>
            <a:ext cx="7087073" cy="5722516"/>
          </a:xfrm>
          <a:custGeom>
            <a:avLst/>
            <a:gdLst/>
            <a:ahLst/>
            <a:cxnLst/>
            <a:rect l="l" t="t" r="r" b="b"/>
            <a:pathLst>
              <a:path w="7087073" h="5722516">
                <a:moveTo>
                  <a:pt x="7087073" y="0"/>
                </a:moveTo>
                <a:lnTo>
                  <a:pt x="0" y="0"/>
                </a:lnTo>
                <a:lnTo>
                  <a:pt x="0" y="5722516"/>
                </a:lnTo>
                <a:lnTo>
                  <a:pt x="7087073" y="5722516"/>
                </a:lnTo>
                <a:lnTo>
                  <a:pt x="7087073" y="0"/>
                </a:lnTo>
                <a:close/>
              </a:path>
            </a:pathLst>
          </a:custGeom>
          <a:blipFill>
            <a:blip r:embed="rId7"/>
            <a:stretch>
              <a:fillRect t="-9891" r="-33684"/>
            </a:stretch>
          </a:blipFill>
        </p:spPr>
      </p:sp>
      <p:sp>
        <p:nvSpPr>
          <p:cNvPr id="10" name="Freeform 10"/>
          <p:cNvSpPr/>
          <p:nvPr/>
        </p:nvSpPr>
        <p:spPr>
          <a:xfrm>
            <a:off x="1773116" y="6731089"/>
            <a:ext cx="2527211" cy="2527211"/>
          </a:xfrm>
          <a:custGeom>
            <a:avLst/>
            <a:gdLst/>
            <a:ahLst/>
            <a:cxnLst/>
            <a:rect l="l" t="t" r="r" b="b"/>
            <a:pathLst>
              <a:path w="2527211" h="2527211">
                <a:moveTo>
                  <a:pt x="0" y="0"/>
                </a:moveTo>
                <a:lnTo>
                  <a:pt x="2527211" y="0"/>
                </a:lnTo>
                <a:lnTo>
                  <a:pt x="2527211" y="2527211"/>
                </a:lnTo>
                <a:lnTo>
                  <a:pt x="0" y="2527211"/>
                </a:lnTo>
                <a:lnTo>
                  <a:pt x="0" y="0"/>
                </a:lnTo>
                <a:close/>
              </a:path>
            </a:pathLst>
          </a:custGeom>
          <a:blipFill>
            <a:blip r:embed="rId8">
              <a:alphaModFix amt="78000"/>
            </a:blip>
            <a:stretch>
              <a:fillRect/>
            </a:stretch>
          </a:blipFill>
        </p:spPr>
      </p:sp>
      <p:sp>
        <p:nvSpPr>
          <p:cNvPr id="11" name="TextBox 11"/>
          <p:cNvSpPr txBox="1"/>
          <p:nvPr/>
        </p:nvSpPr>
        <p:spPr>
          <a:xfrm>
            <a:off x="4304052" y="5682794"/>
            <a:ext cx="9253181" cy="580433"/>
          </a:xfrm>
          <a:prstGeom prst="rect">
            <a:avLst/>
          </a:prstGeom>
        </p:spPr>
        <p:txBody>
          <a:bodyPr lIns="0" tIns="0" rIns="0" bIns="0" rtlCol="0" anchor="t">
            <a:spAutoFit/>
          </a:bodyPr>
          <a:lstStyle/>
          <a:p>
            <a:pPr algn="ctr">
              <a:lnSpc>
                <a:spcPts val="4757"/>
              </a:lnSpc>
              <a:spcBef>
                <a:spcPct val="0"/>
              </a:spcBef>
            </a:pPr>
            <a:r>
              <a:rPr lang="en-US" sz="3398" b="1">
                <a:solidFill>
                  <a:srgbClr val="00154F"/>
                </a:solidFill>
                <a:latin typeface="Montserrat Bold"/>
                <a:ea typeface="Montserrat Bold"/>
                <a:cs typeface="Montserrat Bold"/>
                <a:sym typeface="Montserrat Bold"/>
              </a:rPr>
              <a:t>Mechatronics Engineering program CHS </a:t>
            </a:r>
          </a:p>
        </p:txBody>
      </p:sp>
      <p:sp>
        <p:nvSpPr>
          <p:cNvPr id="12" name="TextBox 12"/>
          <p:cNvSpPr txBox="1"/>
          <p:nvPr/>
        </p:nvSpPr>
        <p:spPr>
          <a:xfrm>
            <a:off x="7828983" y="5143500"/>
            <a:ext cx="2203318" cy="434519"/>
          </a:xfrm>
          <a:prstGeom prst="rect">
            <a:avLst/>
          </a:prstGeom>
        </p:spPr>
        <p:txBody>
          <a:bodyPr lIns="0" tIns="0" rIns="0" bIns="0" rtlCol="0" anchor="t">
            <a:spAutoFit/>
          </a:bodyPr>
          <a:lstStyle/>
          <a:p>
            <a:pPr algn="l">
              <a:lnSpc>
                <a:spcPts val="3522"/>
              </a:lnSpc>
            </a:pPr>
            <a:r>
              <a:rPr lang="en-US" sz="2911" b="1">
                <a:solidFill>
                  <a:srgbClr val="00154F"/>
                </a:solidFill>
                <a:latin typeface="Montserrat Bold"/>
                <a:ea typeface="Montserrat Bold"/>
                <a:cs typeface="Montserrat Bold"/>
                <a:sym typeface="Montserrat Bold"/>
              </a:rPr>
              <a:t>2024 / 2025</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2857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26049" y="3281852"/>
            <a:ext cx="10745968" cy="4154471"/>
          </a:xfrm>
          <a:prstGeom prst="rect">
            <a:avLst/>
          </a:prstGeom>
        </p:spPr>
        <p:txBody>
          <a:bodyPr lIns="0" tIns="0" rIns="0" bIns="0" rtlCol="0" anchor="t">
            <a:spAutoFit/>
          </a:bodyPr>
          <a:lstStyle/>
          <a:p>
            <a:pPr algn="just">
              <a:lnSpc>
                <a:spcPts val="5523"/>
              </a:lnSpc>
            </a:pPr>
            <a:endParaRPr/>
          </a:p>
          <a:p>
            <a:pPr marL="851757" lvl="1" indent="-425879" algn="just">
              <a:lnSpc>
                <a:spcPts val="5523"/>
              </a:lnSpc>
              <a:spcBef>
                <a:spcPct val="0"/>
              </a:spcBef>
              <a:buFont typeface="Arial"/>
              <a:buChar char="•"/>
            </a:pPr>
            <a:r>
              <a:rPr lang="en-US" sz="3945">
                <a:solidFill>
                  <a:srgbClr val="252930"/>
                </a:solidFill>
                <a:latin typeface="Montserrat"/>
                <a:ea typeface="Montserrat"/>
                <a:cs typeface="Montserrat"/>
                <a:sym typeface="Montserrat"/>
              </a:rPr>
              <a:t>Enhances comfort and performance.</a:t>
            </a:r>
          </a:p>
          <a:p>
            <a:pPr marL="851757" lvl="1" indent="-425879" algn="just">
              <a:lnSpc>
                <a:spcPts val="5523"/>
              </a:lnSpc>
              <a:spcBef>
                <a:spcPct val="0"/>
              </a:spcBef>
              <a:buFont typeface="Arial"/>
              <a:buChar char="•"/>
            </a:pPr>
            <a:r>
              <a:rPr lang="en-US" sz="3945">
                <a:solidFill>
                  <a:srgbClr val="252930"/>
                </a:solidFill>
                <a:latin typeface="Montserrat"/>
                <a:ea typeface="Montserrat"/>
                <a:cs typeface="Montserrat"/>
                <a:sym typeface="Montserrat"/>
              </a:rPr>
              <a:t>Quick responsiveness to brainwave signals.</a:t>
            </a:r>
          </a:p>
          <a:p>
            <a:pPr marL="851757" lvl="1" indent="-425879" algn="just">
              <a:lnSpc>
                <a:spcPts val="5523"/>
              </a:lnSpc>
              <a:spcBef>
                <a:spcPct val="0"/>
              </a:spcBef>
              <a:buFont typeface="Arial"/>
              <a:buChar char="•"/>
            </a:pPr>
            <a:r>
              <a:rPr lang="en-US" sz="3945">
                <a:solidFill>
                  <a:srgbClr val="252930"/>
                </a:solidFill>
                <a:latin typeface="Montserrat"/>
                <a:ea typeface="Montserrat"/>
                <a:cs typeface="Montserrat"/>
                <a:sym typeface="Montserrat"/>
              </a:rPr>
              <a:t>Integration with other systems.</a:t>
            </a:r>
          </a:p>
          <a:p>
            <a:pPr algn="just">
              <a:lnSpc>
                <a:spcPts val="5523"/>
              </a:lnSpc>
              <a:spcBef>
                <a:spcPct val="0"/>
              </a:spcBef>
            </a:pPr>
            <a:endParaRPr lang="en-US" sz="3945">
              <a:solidFill>
                <a:srgbClr val="252930"/>
              </a:solidFill>
              <a:latin typeface="Montserrat"/>
              <a:ea typeface="Montserrat"/>
              <a:cs typeface="Montserrat"/>
              <a:sym typeface="Montserrat"/>
            </a:endParaRPr>
          </a:p>
        </p:txBody>
      </p:sp>
      <p:sp>
        <p:nvSpPr>
          <p:cNvPr id="5" name="TextBox 5"/>
          <p:cNvSpPr txBox="1"/>
          <p:nvPr/>
        </p:nvSpPr>
        <p:spPr>
          <a:xfrm>
            <a:off x="28575" y="2938952"/>
            <a:ext cx="10432618" cy="762000"/>
          </a:xfrm>
          <a:prstGeom prst="rect">
            <a:avLst/>
          </a:prstGeom>
        </p:spPr>
        <p:txBody>
          <a:bodyPr lIns="0" tIns="0" rIns="0" bIns="0" rtlCol="0" anchor="t">
            <a:spAutoFit/>
          </a:bodyPr>
          <a:lstStyle/>
          <a:p>
            <a:pPr algn="ctr">
              <a:lnSpc>
                <a:spcPts val="6299"/>
              </a:lnSpc>
              <a:spcBef>
                <a:spcPct val="0"/>
              </a:spcBef>
            </a:pPr>
            <a:r>
              <a:rPr lang="en-US" sz="4500" b="1">
                <a:solidFill>
                  <a:srgbClr val="252930"/>
                </a:solidFill>
                <a:latin typeface="Montserrat Bold"/>
                <a:ea typeface="Montserrat Bold"/>
                <a:cs typeface="Montserrat Bold"/>
                <a:sym typeface="Montserrat Bold"/>
              </a:rPr>
              <a:t>Importance of the Mechanical</a:t>
            </a:r>
          </a:p>
        </p:txBody>
      </p:sp>
      <p:sp>
        <p:nvSpPr>
          <p:cNvPr id="6" name="TextBox 6"/>
          <p:cNvSpPr txBox="1"/>
          <p:nvPr/>
        </p:nvSpPr>
        <p:spPr>
          <a:xfrm>
            <a:off x="2999625" y="1057670"/>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MECHANICAL DESIGN</a:t>
            </a:r>
          </a:p>
        </p:txBody>
      </p:sp>
      <p:sp>
        <p:nvSpPr>
          <p:cNvPr id="7" name="Freeform 7"/>
          <p:cNvSpPr/>
          <p:nvPr/>
        </p:nvSpPr>
        <p:spPr>
          <a:xfrm>
            <a:off x="5080785" y="0"/>
            <a:ext cx="8126430" cy="2488719"/>
          </a:xfrm>
          <a:custGeom>
            <a:avLst/>
            <a:gdLst/>
            <a:ahLst/>
            <a:cxnLst/>
            <a:rect l="l" t="t" r="r" b="b"/>
            <a:pathLst>
              <a:path w="8126430" h="2488719">
                <a:moveTo>
                  <a:pt x="0" y="0"/>
                </a:moveTo>
                <a:lnTo>
                  <a:pt x="8126430" y="0"/>
                </a:lnTo>
                <a:lnTo>
                  <a:pt x="8126430" y="2488719"/>
                </a:lnTo>
                <a:lnTo>
                  <a:pt x="0" y="24887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5472613" y="2253133"/>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7">
              <a:alphaModFix amt="30000"/>
            </a:blip>
            <a:stretch>
              <a:fillRect/>
            </a:stretch>
          </a:blipFill>
        </p:spPr>
      </p:sp>
      <p:sp>
        <p:nvSpPr>
          <p:cNvPr id="9" name="Freeform 9"/>
          <p:cNvSpPr/>
          <p:nvPr/>
        </p:nvSpPr>
        <p:spPr>
          <a:xfrm rot="-105646">
            <a:off x="12605406" y="2771123"/>
            <a:ext cx="4235188" cy="5458477"/>
          </a:xfrm>
          <a:custGeom>
            <a:avLst/>
            <a:gdLst/>
            <a:ahLst/>
            <a:cxnLst/>
            <a:rect l="l" t="t" r="r" b="b"/>
            <a:pathLst>
              <a:path w="4235188" h="5458477">
                <a:moveTo>
                  <a:pt x="0" y="0"/>
                </a:moveTo>
                <a:lnTo>
                  <a:pt x="4235188" y="0"/>
                </a:lnTo>
                <a:lnTo>
                  <a:pt x="4235188" y="5458477"/>
                </a:lnTo>
                <a:lnTo>
                  <a:pt x="0" y="5458477"/>
                </a:lnTo>
                <a:lnTo>
                  <a:pt x="0" y="0"/>
                </a:lnTo>
                <a:close/>
              </a:path>
            </a:pathLst>
          </a:custGeom>
          <a:blipFill>
            <a:blip r:embed="rId8"/>
            <a:stretch>
              <a:fillRect t="-1726" b="-1726"/>
            </a:stretch>
          </a:blipFill>
        </p:spPr>
      </p:sp>
      <p:sp>
        <p:nvSpPr>
          <p:cNvPr id="10" name="TextBox 10"/>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10</a:t>
            </a:r>
          </a:p>
        </p:txBody>
      </p:sp>
    </p:spTree>
  </p:cSld>
  <p:clrMapOvr>
    <a:masterClrMapping/>
  </p:clrMapOvr>
  <p:transition spd="slow">
    <p:circl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5080785" y="0"/>
            <a:ext cx="8126430" cy="2488719"/>
          </a:xfrm>
          <a:custGeom>
            <a:avLst/>
            <a:gdLst/>
            <a:ahLst/>
            <a:cxnLst/>
            <a:rect l="l" t="t" r="r" b="b"/>
            <a:pathLst>
              <a:path w="8126430" h="2488719">
                <a:moveTo>
                  <a:pt x="0" y="0"/>
                </a:moveTo>
                <a:lnTo>
                  <a:pt x="8126430" y="0"/>
                </a:lnTo>
                <a:lnTo>
                  <a:pt x="8126430" y="2488719"/>
                </a:lnTo>
                <a:lnTo>
                  <a:pt x="0" y="24887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5"/>
            <a:stretch>
              <a:fillRect t="-6958" r="-35844"/>
            </a:stretch>
          </a:blipFill>
        </p:spPr>
      </p:sp>
      <p:grpSp>
        <p:nvGrpSpPr>
          <p:cNvPr id="5" name="Group 5"/>
          <p:cNvGrpSpPr/>
          <p:nvPr/>
        </p:nvGrpSpPr>
        <p:grpSpPr>
          <a:xfrm>
            <a:off x="10933274" y="2488719"/>
            <a:ext cx="3079383" cy="3079383"/>
            <a:chOff x="0" y="0"/>
            <a:chExt cx="812800" cy="812800"/>
          </a:xfrm>
        </p:grpSpPr>
        <p:sp>
          <p:nvSpPr>
            <p:cNvPr id="6" name="Freeform 6"/>
            <p:cNvSpPr/>
            <p:nvPr/>
          </p:nvSpPr>
          <p:spPr>
            <a:xfrm>
              <a:off x="0" y="0"/>
              <a:ext cx="812800" cy="812800"/>
            </a:xfrm>
            <a:custGeom>
              <a:avLst/>
              <a:gdLst/>
              <a:ahLst/>
              <a:cxnLst/>
              <a:rect l="l" t="t" r="r" b="b"/>
              <a:pathLst>
                <a:path w="812800" h="812800">
                  <a:moveTo>
                    <a:pt x="57825" y="0"/>
                  </a:moveTo>
                  <a:lnTo>
                    <a:pt x="754975" y="0"/>
                  </a:lnTo>
                  <a:cubicBezTo>
                    <a:pt x="770311" y="0"/>
                    <a:pt x="785019" y="6092"/>
                    <a:pt x="795864" y="16936"/>
                  </a:cubicBezTo>
                  <a:cubicBezTo>
                    <a:pt x="806708" y="27781"/>
                    <a:pt x="812800" y="42489"/>
                    <a:pt x="812800" y="57825"/>
                  </a:cubicBezTo>
                  <a:lnTo>
                    <a:pt x="812800" y="754975"/>
                  </a:lnTo>
                  <a:cubicBezTo>
                    <a:pt x="812800" y="770311"/>
                    <a:pt x="806708" y="785019"/>
                    <a:pt x="795864" y="795864"/>
                  </a:cubicBezTo>
                  <a:cubicBezTo>
                    <a:pt x="785019" y="806708"/>
                    <a:pt x="770311" y="812800"/>
                    <a:pt x="754975" y="812800"/>
                  </a:cubicBezTo>
                  <a:lnTo>
                    <a:pt x="57825" y="812800"/>
                  </a:lnTo>
                  <a:cubicBezTo>
                    <a:pt x="42489" y="812800"/>
                    <a:pt x="27781" y="806708"/>
                    <a:pt x="16936" y="795864"/>
                  </a:cubicBezTo>
                  <a:cubicBezTo>
                    <a:pt x="6092" y="785019"/>
                    <a:pt x="0" y="770311"/>
                    <a:pt x="0" y="754975"/>
                  </a:cubicBezTo>
                  <a:lnTo>
                    <a:pt x="0" y="57825"/>
                  </a:lnTo>
                  <a:cubicBezTo>
                    <a:pt x="0" y="42489"/>
                    <a:pt x="6092" y="27781"/>
                    <a:pt x="16936" y="16936"/>
                  </a:cubicBezTo>
                  <a:cubicBezTo>
                    <a:pt x="27781" y="6092"/>
                    <a:pt x="42489" y="0"/>
                    <a:pt x="57825" y="0"/>
                  </a:cubicBezTo>
                  <a:close/>
                </a:path>
              </a:pathLst>
            </a:custGeom>
            <a:blipFill>
              <a:blip r:embed="rId6"/>
              <a:stretch>
                <a:fillRect t="-16666" b="-16666"/>
              </a:stretch>
            </a:blipFill>
          </p:spPr>
        </p:sp>
      </p:grpSp>
      <p:grpSp>
        <p:nvGrpSpPr>
          <p:cNvPr id="7" name="Group 7"/>
          <p:cNvGrpSpPr/>
          <p:nvPr/>
        </p:nvGrpSpPr>
        <p:grpSpPr>
          <a:xfrm>
            <a:off x="14179917" y="2488719"/>
            <a:ext cx="3079383" cy="3079383"/>
            <a:chOff x="0" y="0"/>
            <a:chExt cx="812800" cy="812800"/>
          </a:xfrm>
        </p:grpSpPr>
        <p:sp>
          <p:nvSpPr>
            <p:cNvPr id="8" name="Freeform 8"/>
            <p:cNvSpPr/>
            <p:nvPr/>
          </p:nvSpPr>
          <p:spPr>
            <a:xfrm>
              <a:off x="0" y="0"/>
              <a:ext cx="812800" cy="812800"/>
            </a:xfrm>
            <a:custGeom>
              <a:avLst/>
              <a:gdLst/>
              <a:ahLst/>
              <a:cxnLst/>
              <a:rect l="l" t="t" r="r" b="b"/>
              <a:pathLst>
                <a:path w="812800" h="812800">
                  <a:moveTo>
                    <a:pt x="57825" y="0"/>
                  </a:moveTo>
                  <a:lnTo>
                    <a:pt x="754975" y="0"/>
                  </a:lnTo>
                  <a:cubicBezTo>
                    <a:pt x="770311" y="0"/>
                    <a:pt x="785019" y="6092"/>
                    <a:pt x="795864" y="16936"/>
                  </a:cubicBezTo>
                  <a:cubicBezTo>
                    <a:pt x="806708" y="27781"/>
                    <a:pt x="812800" y="42489"/>
                    <a:pt x="812800" y="57825"/>
                  </a:cubicBezTo>
                  <a:lnTo>
                    <a:pt x="812800" y="754975"/>
                  </a:lnTo>
                  <a:cubicBezTo>
                    <a:pt x="812800" y="770311"/>
                    <a:pt x="806708" y="785019"/>
                    <a:pt x="795864" y="795864"/>
                  </a:cubicBezTo>
                  <a:cubicBezTo>
                    <a:pt x="785019" y="806708"/>
                    <a:pt x="770311" y="812800"/>
                    <a:pt x="754975" y="812800"/>
                  </a:cubicBezTo>
                  <a:lnTo>
                    <a:pt x="57825" y="812800"/>
                  </a:lnTo>
                  <a:cubicBezTo>
                    <a:pt x="42489" y="812800"/>
                    <a:pt x="27781" y="806708"/>
                    <a:pt x="16936" y="795864"/>
                  </a:cubicBezTo>
                  <a:cubicBezTo>
                    <a:pt x="6092" y="785019"/>
                    <a:pt x="0" y="770311"/>
                    <a:pt x="0" y="754975"/>
                  </a:cubicBezTo>
                  <a:lnTo>
                    <a:pt x="0" y="57825"/>
                  </a:lnTo>
                  <a:cubicBezTo>
                    <a:pt x="0" y="42489"/>
                    <a:pt x="6092" y="27781"/>
                    <a:pt x="16936" y="16936"/>
                  </a:cubicBezTo>
                  <a:cubicBezTo>
                    <a:pt x="27781" y="6092"/>
                    <a:pt x="42489" y="0"/>
                    <a:pt x="57825" y="0"/>
                  </a:cubicBezTo>
                  <a:close/>
                </a:path>
              </a:pathLst>
            </a:custGeom>
            <a:blipFill>
              <a:blip r:embed="rId7"/>
              <a:stretch>
                <a:fillRect t="-16666" b="-16666"/>
              </a:stretch>
            </a:blipFill>
          </p:spPr>
        </p:sp>
      </p:grpSp>
      <p:grpSp>
        <p:nvGrpSpPr>
          <p:cNvPr id="9" name="Group 9"/>
          <p:cNvGrpSpPr/>
          <p:nvPr/>
        </p:nvGrpSpPr>
        <p:grpSpPr>
          <a:xfrm>
            <a:off x="10933274" y="5646120"/>
            <a:ext cx="3079383" cy="3079383"/>
            <a:chOff x="0" y="0"/>
            <a:chExt cx="812800" cy="812800"/>
          </a:xfrm>
        </p:grpSpPr>
        <p:sp>
          <p:nvSpPr>
            <p:cNvPr id="10" name="Freeform 10"/>
            <p:cNvSpPr/>
            <p:nvPr/>
          </p:nvSpPr>
          <p:spPr>
            <a:xfrm>
              <a:off x="0" y="0"/>
              <a:ext cx="812800" cy="812800"/>
            </a:xfrm>
            <a:custGeom>
              <a:avLst/>
              <a:gdLst/>
              <a:ahLst/>
              <a:cxnLst/>
              <a:rect l="l" t="t" r="r" b="b"/>
              <a:pathLst>
                <a:path w="812800" h="812800">
                  <a:moveTo>
                    <a:pt x="57825" y="0"/>
                  </a:moveTo>
                  <a:lnTo>
                    <a:pt x="754975" y="0"/>
                  </a:lnTo>
                  <a:cubicBezTo>
                    <a:pt x="770311" y="0"/>
                    <a:pt x="785019" y="6092"/>
                    <a:pt x="795864" y="16936"/>
                  </a:cubicBezTo>
                  <a:cubicBezTo>
                    <a:pt x="806708" y="27781"/>
                    <a:pt x="812800" y="42489"/>
                    <a:pt x="812800" y="57825"/>
                  </a:cubicBezTo>
                  <a:lnTo>
                    <a:pt x="812800" y="754975"/>
                  </a:lnTo>
                  <a:cubicBezTo>
                    <a:pt x="812800" y="770311"/>
                    <a:pt x="806708" y="785019"/>
                    <a:pt x="795864" y="795864"/>
                  </a:cubicBezTo>
                  <a:cubicBezTo>
                    <a:pt x="785019" y="806708"/>
                    <a:pt x="770311" y="812800"/>
                    <a:pt x="754975" y="812800"/>
                  </a:cubicBezTo>
                  <a:lnTo>
                    <a:pt x="57825" y="812800"/>
                  </a:lnTo>
                  <a:cubicBezTo>
                    <a:pt x="42489" y="812800"/>
                    <a:pt x="27781" y="806708"/>
                    <a:pt x="16936" y="795864"/>
                  </a:cubicBezTo>
                  <a:cubicBezTo>
                    <a:pt x="6092" y="785019"/>
                    <a:pt x="0" y="770311"/>
                    <a:pt x="0" y="754975"/>
                  </a:cubicBezTo>
                  <a:lnTo>
                    <a:pt x="0" y="57825"/>
                  </a:lnTo>
                  <a:cubicBezTo>
                    <a:pt x="0" y="42489"/>
                    <a:pt x="6092" y="27781"/>
                    <a:pt x="16936" y="16936"/>
                  </a:cubicBezTo>
                  <a:cubicBezTo>
                    <a:pt x="27781" y="6092"/>
                    <a:pt x="42489" y="0"/>
                    <a:pt x="57825" y="0"/>
                  </a:cubicBezTo>
                  <a:close/>
                </a:path>
              </a:pathLst>
            </a:custGeom>
            <a:blipFill>
              <a:blip r:embed="rId8"/>
              <a:stretch>
                <a:fillRect t="-23347" b="-9985"/>
              </a:stretch>
            </a:blipFill>
          </p:spPr>
        </p:sp>
      </p:grpSp>
      <p:grpSp>
        <p:nvGrpSpPr>
          <p:cNvPr id="11" name="Group 11"/>
          <p:cNvGrpSpPr/>
          <p:nvPr/>
        </p:nvGrpSpPr>
        <p:grpSpPr>
          <a:xfrm>
            <a:off x="14179917" y="5646120"/>
            <a:ext cx="3079383" cy="3079383"/>
            <a:chOff x="0" y="0"/>
            <a:chExt cx="812800" cy="812800"/>
          </a:xfrm>
        </p:grpSpPr>
        <p:sp>
          <p:nvSpPr>
            <p:cNvPr id="12" name="Freeform 12"/>
            <p:cNvSpPr/>
            <p:nvPr/>
          </p:nvSpPr>
          <p:spPr>
            <a:xfrm>
              <a:off x="0" y="0"/>
              <a:ext cx="812800" cy="812800"/>
            </a:xfrm>
            <a:custGeom>
              <a:avLst/>
              <a:gdLst/>
              <a:ahLst/>
              <a:cxnLst/>
              <a:rect l="l" t="t" r="r" b="b"/>
              <a:pathLst>
                <a:path w="812800" h="812800">
                  <a:moveTo>
                    <a:pt x="57825" y="0"/>
                  </a:moveTo>
                  <a:lnTo>
                    <a:pt x="754975" y="0"/>
                  </a:lnTo>
                  <a:cubicBezTo>
                    <a:pt x="770311" y="0"/>
                    <a:pt x="785019" y="6092"/>
                    <a:pt x="795864" y="16936"/>
                  </a:cubicBezTo>
                  <a:cubicBezTo>
                    <a:pt x="806708" y="27781"/>
                    <a:pt x="812800" y="42489"/>
                    <a:pt x="812800" y="57825"/>
                  </a:cubicBezTo>
                  <a:lnTo>
                    <a:pt x="812800" y="754975"/>
                  </a:lnTo>
                  <a:cubicBezTo>
                    <a:pt x="812800" y="770311"/>
                    <a:pt x="806708" y="785019"/>
                    <a:pt x="795864" y="795864"/>
                  </a:cubicBezTo>
                  <a:cubicBezTo>
                    <a:pt x="785019" y="806708"/>
                    <a:pt x="770311" y="812800"/>
                    <a:pt x="754975" y="812800"/>
                  </a:cubicBezTo>
                  <a:lnTo>
                    <a:pt x="57825" y="812800"/>
                  </a:lnTo>
                  <a:cubicBezTo>
                    <a:pt x="42489" y="812800"/>
                    <a:pt x="27781" y="806708"/>
                    <a:pt x="16936" y="795864"/>
                  </a:cubicBezTo>
                  <a:cubicBezTo>
                    <a:pt x="6092" y="785019"/>
                    <a:pt x="0" y="770311"/>
                    <a:pt x="0" y="754975"/>
                  </a:cubicBezTo>
                  <a:lnTo>
                    <a:pt x="0" y="57825"/>
                  </a:lnTo>
                  <a:cubicBezTo>
                    <a:pt x="0" y="42489"/>
                    <a:pt x="6092" y="27781"/>
                    <a:pt x="16936" y="16936"/>
                  </a:cubicBezTo>
                  <a:cubicBezTo>
                    <a:pt x="27781" y="6092"/>
                    <a:pt x="42489" y="0"/>
                    <a:pt x="57825" y="0"/>
                  </a:cubicBezTo>
                  <a:close/>
                </a:path>
              </a:pathLst>
            </a:custGeom>
            <a:blipFill>
              <a:blip r:embed="rId9"/>
              <a:stretch>
                <a:fillRect t="-16666" b="-16666"/>
              </a:stretch>
            </a:blipFill>
          </p:spPr>
        </p:sp>
      </p:grpSp>
      <p:sp>
        <p:nvSpPr>
          <p:cNvPr id="13" name="TextBox 13"/>
          <p:cNvSpPr txBox="1"/>
          <p:nvPr/>
        </p:nvSpPr>
        <p:spPr>
          <a:xfrm>
            <a:off x="61716" y="2279169"/>
            <a:ext cx="10121002" cy="4073240"/>
          </a:xfrm>
          <a:prstGeom prst="rect">
            <a:avLst/>
          </a:prstGeom>
        </p:spPr>
        <p:txBody>
          <a:bodyPr lIns="0" tIns="0" rIns="0" bIns="0" rtlCol="0" anchor="t">
            <a:spAutoFit/>
          </a:bodyPr>
          <a:lstStyle/>
          <a:p>
            <a:pPr algn="just">
              <a:lnSpc>
                <a:spcPts val="6534"/>
              </a:lnSpc>
            </a:pPr>
            <a:endParaRPr/>
          </a:p>
          <a:p>
            <a:pPr marL="779450" lvl="1" indent="-389725" algn="just">
              <a:lnSpc>
                <a:spcPts val="6534"/>
              </a:lnSpc>
              <a:buFont typeface="Arial"/>
              <a:buChar char="•"/>
            </a:pPr>
            <a:r>
              <a:rPr lang="en-US" sz="3610" spc="75">
                <a:solidFill>
                  <a:srgbClr val="252930"/>
                </a:solidFill>
                <a:latin typeface="Montserrat"/>
                <a:ea typeface="Montserrat"/>
                <a:cs typeface="Montserrat"/>
                <a:sym typeface="Montserrat"/>
              </a:rPr>
              <a:t>Challenges in movement and balance.</a:t>
            </a:r>
          </a:p>
          <a:p>
            <a:pPr marL="779450" lvl="1" indent="-389725" algn="just">
              <a:lnSpc>
                <a:spcPts val="6534"/>
              </a:lnSpc>
              <a:buFont typeface="Arial"/>
              <a:buChar char="•"/>
            </a:pPr>
            <a:r>
              <a:rPr lang="en-US" sz="3610" spc="75">
                <a:solidFill>
                  <a:srgbClr val="252930"/>
                </a:solidFill>
                <a:latin typeface="Montserrat"/>
                <a:ea typeface="Montserrat"/>
                <a:cs typeface="Montserrat"/>
                <a:sym typeface="Montserrat"/>
              </a:rPr>
              <a:t>Quick system responsiveness.</a:t>
            </a:r>
          </a:p>
          <a:p>
            <a:pPr marL="779450" lvl="1" indent="-389725" algn="just">
              <a:lnSpc>
                <a:spcPts val="6534"/>
              </a:lnSpc>
              <a:buFont typeface="Arial"/>
              <a:buChar char="•"/>
            </a:pPr>
            <a:r>
              <a:rPr lang="en-US" sz="3610" spc="75">
                <a:solidFill>
                  <a:srgbClr val="252930"/>
                </a:solidFill>
                <a:latin typeface="Montserrat"/>
                <a:ea typeface="Montserrat"/>
                <a:cs typeface="Montserrat"/>
                <a:sym typeface="Montserrat"/>
              </a:rPr>
              <a:t>Integration with other systems.</a:t>
            </a:r>
          </a:p>
          <a:p>
            <a:pPr algn="just">
              <a:lnSpc>
                <a:spcPts val="6534"/>
              </a:lnSpc>
            </a:pPr>
            <a:endParaRPr lang="en-US" sz="3610" spc="75">
              <a:solidFill>
                <a:srgbClr val="252930"/>
              </a:solidFill>
              <a:latin typeface="Montserrat"/>
              <a:ea typeface="Montserrat"/>
              <a:cs typeface="Montserrat"/>
              <a:sym typeface="Montserrat"/>
            </a:endParaRPr>
          </a:p>
        </p:txBody>
      </p:sp>
      <p:sp>
        <p:nvSpPr>
          <p:cNvPr id="14" name="TextBox 1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11</a:t>
            </a:r>
          </a:p>
        </p:txBody>
      </p:sp>
      <p:sp>
        <p:nvSpPr>
          <p:cNvPr id="15" name="TextBox 15"/>
          <p:cNvSpPr txBox="1"/>
          <p:nvPr/>
        </p:nvSpPr>
        <p:spPr>
          <a:xfrm>
            <a:off x="4763452" y="800495"/>
            <a:ext cx="8761096" cy="108775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MECHANICAL CHALLENGES</a:t>
            </a:r>
          </a:p>
        </p:txBody>
      </p:sp>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412112" y="2553043"/>
            <a:ext cx="16965179" cy="3160870"/>
          </a:xfrm>
          <a:prstGeom prst="rect">
            <a:avLst/>
          </a:prstGeom>
        </p:spPr>
        <p:txBody>
          <a:bodyPr lIns="0" tIns="0" rIns="0" bIns="0" rtlCol="0" anchor="t">
            <a:spAutoFit/>
          </a:bodyPr>
          <a:lstStyle/>
          <a:p>
            <a:pPr marL="779450" lvl="1" indent="-389725" algn="just">
              <a:lnSpc>
                <a:spcPts val="5054"/>
              </a:lnSpc>
              <a:buFont typeface="Arial"/>
              <a:buChar char="•"/>
            </a:pPr>
            <a:r>
              <a:rPr lang="en-US" sz="3610">
                <a:solidFill>
                  <a:srgbClr val="252930"/>
                </a:solidFill>
                <a:latin typeface="Montserrat"/>
                <a:ea typeface="Montserrat"/>
                <a:cs typeface="Montserrat"/>
                <a:sym typeface="Montserrat"/>
              </a:rPr>
              <a:t>"Here, we will show a video demonstrating how we used SolidWorks to simulate the wheelchair’s movement, followed by its application in the real-world prototype."</a:t>
            </a:r>
          </a:p>
          <a:p>
            <a:pPr algn="just">
              <a:lnSpc>
                <a:spcPts val="5054"/>
              </a:lnSpc>
            </a:pPr>
            <a:endParaRPr lang="en-US" sz="3610">
              <a:solidFill>
                <a:srgbClr val="252930"/>
              </a:solidFill>
              <a:latin typeface="Montserrat"/>
              <a:ea typeface="Montserrat"/>
              <a:cs typeface="Montserrat"/>
              <a:sym typeface="Montserrat"/>
            </a:endParaRPr>
          </a:p>
          <a:p>
            <a:pPr algn="just">
              <a:lnSpc>
                <a:spcPts val="5054"/>
              </a:lnSpc>
            </a:pPr>
            <a:endParaRPr lang="en-US" sz="3610">
              <a:solidFill>
                <a:srgbClr val="252930"/>
              </a:solidFill>
              <a:latin typeface="Montserrat"/>
              <a:ea typeface="Montserrat"/>
              <a:cs typeface="Montserrat"/>
              <a:sym typeface="Montserrat"/>
            </a:endParaRPr>
          </a:p>
        </p:txBody>
      </p:sp>
      <p:sp>
        <p:nvSpPr>
          <p:cNvPr id="4" name="Freeform 4"/>
          <p:cNvSpPr/>
          <p:nvPr/>
        </p:nvSpPr>
        <p:spPr>
          <a:xfrm>
            <a:off x="4542616" y="-130999"/>
            <a:ext cx="8981932" cy="2750717"/>
          </a:xfrm>
          <a:custGeom>
            <a:avLst/>
            <a:gdLst/>
            <a:ahLst/>
            <a:cxnLst/>
            <a:rect l="l" t="t" r="r" b="b"/>
            <a:pathLst>
              <a:path w="8981932" h="2750717">
                <a:moveTo>
                  <a:pt x="0" y="0"/>
                </a:moveTo>
                <a:lnTo>
                  <a:pt x="8981932" y="0"/>
                </a:lnTo>
                <a:lnTo>
                  <a:pt x="8981932" y="2750717"/>
                </a:lnTo>
                <a:lnTo>
                  <a:pt x="0" y="27507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89527" y="2619718"/>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30000"/>
            </a:blip>
            <a:stretch>
              <a:fillRect/>
            </a:stretch>
          </a:blipFill>
        </p:spPr>
      </p:sp>
      <p:sp>
        <p:nvSpPr>
          <p:cNvPr id="6" name="Freeform 6"/>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6"/>
            <a:stretch>
              <a:fillRect t="-6958" r="-35844"/>
            </a:stretch>
          </a:blipFill>
        </p:spPr>
      </p:sp>
      <p:sp>
        <p:nvSpPr>
          <p:cNvPr id="7" name="Freeform 7"/>
          <p:cNvSpPr/>
          <p:nvPr/>
        </p:nvSpPr>
        <p:spPr>
          <a:xfrm>
            <a:off x="2999625" y="4820904"/>
            <a:ext cx="7239776" cy="4588208"/>
          </a:xfrm>
          <a:custGeom>
            <a:avLst/>
            <a:gdLst/>
            <a:ahLst/>
            <a:cxnLst/>
            <a:rect l="l" t="t" r="r" b="b"/>
            <a:pathLst>
              <a:path w="7239776" h="4588208">
                <a:moveTo>
                  <a:pt x="0" y="0"/>
                </a:moveTo>
                <a:lnTo>
                  <a:pt x="7239776" y="0"/>
                </a:lnTo>
                <a:lnTo>
                  <a:pt x="7239776" y="4588208"/>
                </a:lnTo>
                <a:lnTo>
                  <a:pt x="0" y="4588208"/>
                </a:lnTo>
                <a:lnTo>
                  <a:pt x="0" y="0"/>
                </a:lnTo>
                <a:close/>
              </a:path>
            </a:pathLst>
          </a:custGeom>
          <a:blipFill>
            <a:blip r:embed="rId7"/>
            <a:stretch>
              <a:fillRect/>
            </a:stretch>
          </a:blipFill>
        </p:spPr>
      </p:sp>
      <p:sp>
        <p:nvSpPr>
          <p:cNvPr id="8" name="Freeform 8"/>
          <p:cNvSpPr/>
          <p:nvPr/>
        </p:nvSpPr>
        <p:spPr>
          <a:xfrm>
            <a:off x="11480392" y="4404900"/>
            <a:ext cx="4537917" cy="5420217"/>
          </a:xfrm>
          <a:custGeom>
            <a:avLst/>
            <a:gdLst/>
            <a:ahLst/>
            <a:cxnLst/>
            <a:rect l="l" t="t" r="r" b="b"/>
            <a:pathLst>
              <a:path w="4537917" h="5420217">
                <a:moveTo>
                  <a:pt x="0" y="0"/>
                </a:moveTo>
                <a:lnTo>
                  <a:pt x="4537917" y="0"/>
                </a:lnTo>
                <a:lnTo>
                  <a:pt x="4537917" y="5420217"/>
                </a:lnTo>
                <a:lnTo>
                  <a:pt x="0" y="5420217"/>
                </a:lnTo>
                <a:lnTo>
                  <a:pt x="0" y="0"/>
                </a:lnTo>
                <a:close/>
              </a:path>
            </a:pathLst>
          </a:custGeom>
          <a:blipFill>
            <a:blip r:embed="rId8"/>
            <a:stretch>
              <a:fillRect t="-11629"/>
            </a:stretch>
          </a:blipFill>
        </p:spPr>
      </p:sp>
      <p:sp>
        <p:nvSpPr>
          <p:cNvPr id="9" name="TextBox 9"/>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12</a:t>
            </a:r>
          </a:p>
        </p:txBody>
      </p:sp>
      <p:sp>
        <p:nvSpPr>
          <p:cNvPr id="10" name="TextBox 10"/>
          <p:cNvSpPr txBox="1"/>
          <p:nvPr/>
        </p:nvSpPr>
        <p:spPr>
          <a:xfrm>
            <a:off x="4763452" y="800495"/>
            <a:ext cx="8761096" cy="108775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SIMULATION TO REAL-WORLD APPLICATION</a:t>
            </a:r>
          </a:p>
        </p:txBody>
      </p:sp>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49684" y="-1804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2888" b="-12888"/>
            </a:stretch>
          </a:blipFill>
        </p:spPr>
      </p:sp>
      <p:sp>
        <p:nvSpPr>
          <p:cNvPr id="3" name="Freeform 3"/>
          <p:cNvSpPr/>
          <p:nvPr/>
        </p:nvSpPr>
        <p:spPr>
          <a:xfrm>
            <a:off x="5190171" y="0"/>
            <a:ext cx="8334377" cy="2552403"/>
          </a:xfrm>
          <a:custGeom>
            <a:avLst/>
            <a:gdLst/>
            <a:ahLst/>
            <a:cxnLst/>
            <a:rect l="l" t="t" r="r" b="b"/>
            <a:pathLst>
              <a:path w="8334377" h="2552403">
                <a:moveTo>
                  <a:pt x="0" y="0"/>
                </a:moveTo>
                <a:lnTo>
                  <a:pt x="8334377" y="0"/>
                </a:lnTo>
                <a:lnTo>
                  <a:pt x="8334377" y="2552403"/>
                </a:lnTo>
                <a:lnTo>
                  <a:pt x="0" y="255240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13</a:t>
            </a:r>
          </a:p>
        </p:txBody>
      </p:sp>
      <p:sp>
        <p:nvSpPr>
          <p:cNvPr id="7" name="TextBox 7"/>
          <p:cNvSpPr txBox="1"/>
          <p:nvPr/>
        </p:nvSpPr>
        <p:spPr>
          <a:xfrm>
            <a:off x="5395086" y="859708"/>
            <a:ext cx="8129462" cy="1013962"/>
          </a:xfrm>
          <a:prstGeom prst="rect">
            <a:avLst/>
          </a:prstGeom>
        </p:spPr>
        <p:txBody>
          <a:bodyPr lIns="0" tIns="0" rIns="0" bIns="0" rtlCol="0" anchor="t">
            <a:spAutoFit/>
          </a:bodyPr>
          <a:lstStyle/>
          <a:p>
            <a:pPr algn="ctr">
              <a:lnSpc>
                <a:spcPts val="3785"/>
              </a:lnSpc>
            </a:pPr>
            <a:r>
              <a:rPr lang="en-US" sz="4732" b="1">
                <a:solidFill>
                  <a:srgbClr val="252930"/>
                </a:solidFill>
                <a:latin typeface="Montserrat Bold"/>
                <a:ea typeface="Montserrat Bold"/>
                <a:cs typeface="Montserrat Bold"/>
                <a:sym typeface="Montserrat Bold"/>
              </a:rPr>
              <a:t>SIMULATION TO REAL-WORLD APPLICATION</a:t>
            </a:r>
          </a:p>
        </p:txBody>
      </p:sp>
      <p:sp>
        <p:nvSpPr>
          <p:cNvPr id="8" name="Rectangle 1"/>
          <p:cNvSpPr>
            <a:spLocks noChangeArrowheads="1"/>
          </p:cNvSpPr>
          <p:nvPr/>
        </p:nvSpPr>
        <p:spPr bwMode="auto">
          <a:xfrm>
            <a:off x="49684" y="-18047"/>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9" name="Project presentation 2nd ter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55116" y="-171451"/>
            <a:ext cx="18592800" cy="10458451"/>
          </a:xfrm>
          <a:prstGeom prst="rect">
            <a:avLst/>
          </a:prstGeom>
        </p:spPr>
      </p:pic>
    </p:spTree>
  </p:cSld>
  <p:clrMapOvr>
    <a:masterClrMapping/>
  </p:clrMapOvr>
  <p:transition spd="slow">
    <p:push/>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187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934859" y="2171403"/>
            <a:ext cx="16819890" cy="8115597"/>
          </a:xfrm>
          <a:custGeom>
            <a:avLst/>
            <a:gdLst/>
            <a:ahLst/>
            <a:cxnLst/>
            <a:rect l="l" t="t" r="r" b="b"/>
            <a:pathLst>
              <a:path w="16819890" h="8115597">
                <a:moveTo>
                  <a:pt x="0" y="0"/>
                </a:moveTo>
                <a:lnTo>
                  <a:pt x="16819890" y="0"/>
                </a:lnTo>
                <a:lnTo>
                  <a:pt x="16819890" y="8115597"/>
                </a:lnTo>
                <a:lnTo>
                  <a:pt x="0" y="8115597"/>
                </a:lnTo>
                <a:lnTo>
                  <a:pt x="0" y="0"/>
                </a:lnTo>
                <a:close/>
              </a:path>
            </a:pathLst>
          </a:custGeom>
          <a:blipFill>
            <a:blip r:embed="rId5"/>
            <a:stretch>
              <a:fillRect/>
            </a:stretch>
          </a:blipFill>
        </p:spPr>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D37"/>
                </a:solidFill>
                <a:latin typeface="Montserrat"/>
                <a:ea typeface="Montserrat"/>
                <a:cs typeface="Montserrat"/>
                <a:sym typeface="Montserrat"/>
              </a:rPr>
              <a:t>14</a:t>
            </a:r>
          </a:p>
        </p:txBody>
      </p:sp>
      <p:sp>
        <p:nvSpPr>
          <p:cNvPr id="6" name="Freeform 6"/>
          <p:cNvSpPr/>
          <p:nvPr/>
        </p:nvSpPr>
        <p:spPr>
          <a:xfrm>
            <a:off x="5556402" y="0"/>
            <a:ext cx="7576804" cy="2320396"/>
          </a:xfrm>
          <a:custGeom>
            <a:avLst/>
            <a:gdLst/>
            <a:ahLst/>
            <a:cxnLst/>
            <a:rect l="l" t="t" r="r" b="b"/>
            <a:pathLst>
              <a:path w="7576804" h="2320396">
                <a:moveTo>
                  <a:pt x="0" y="0"/>
                </a:moveTo>
                <a:lnTo>
                  <a:pt x="7576804" y="0"/>
                </a:lnTo>
                <a:lnTo>
                  <a:pt x="7576804" y="2320396"/>
                </a:lnTo>
                <a:lnTo>
                  <a:pt x="0" y="23203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5556402" y="822581"/>
            <a:ext cx="7422199" cy="732885"/>
          </a:xfrm>
          <a:prstGeom prst="rect">
            <a:avLst/>
          </a:prstGeom>
        </p:spPr>
        <p:txBody>
          <a:bodyPr lIns="0" tIns="0" rIns="0" bIns="0" rtlCol="0" anchor="t">
            <a:spAutoFit/>
          </a:bodyPr>
          <a:lstStyle/>
          <a:p>
            <a:pPr algn="ctr">
              <a:lnSpc>
                <a:spcPts val="2767"/>
              </a:lnSpc>
            </a:pPr>
            <a:r>
              <a:rPr lang="en-US" sz="3459" b="1">
                <a:solidFill>
                  <a:srgbClr val="252930"/>
                </a:solidFill>
                <a:latin typeface="Montserrat Bold"/>
                <a:ea typeface="Montserrat Bold"/>
                <a:cs typeface="Montserrat Bold"/>
                <a:sym typeface="Montserrat Bold"/>
              </a:rPr>
              <a:t>MECHANICAL COMPONENTS AND DESIGN OVERVIEW</a:t>
            </a:r>
          </a:p>
        </p:txBody>
      </p:sp>
      <p:grpSp>
        <p:nvGrpSpPr>
          <p:cNvPr id="8" name="Group 8"/>
          <p:cNvGrpSpPr/>
          <p:nvPr/>
        </p:nvGrpSpPr>
        <p:grpSpPr>
          <a:xfrm>
            <a:off x="4839737" y="2171403"/>
            <a:ext cx="7487152" cy="8659727"/>
            <a:chOff x="0" y="0"/>
            <a:chExt cx="702742" cy="812800"/>
          </a:xfrm>
        </p:grpSpPr>
        <p:sp>
          <p:nvSpPr>
            <p:cNvPr id="9" name="Freeform 9"/>
            <p:cNvSpPr/>
            <p:nvPr/>
          </p:nvSpPr>
          <p:spPr>
            <a:xfrm flipH="1">
              <a:off x="0" y="0"/>
              <a:ext cx="702742" cy="812800"/>
            </a:xfrm>
            <a:custGeom>
              <a:avLst/>
              <a:gdLst/>
              <a:ahLst/>
              <a:cxnLst/>
              <a:rect l="l" t="t" r="r" b="b"/>
              <a:pathLst>
                <a:path w="702742" h="812800">
                  <a:moveTo>
                    <a:pt x="468368" y="793731"/>
                  </a:moveTo>
                  <a:cubicBezTo>
                    <a:pt x="432341" y="805245"/>
                    <a:pt x="391382" y="812800"/>
                    <a:pt x="351182" y="812800"/>
                  </a:cubicBezTo>
                  <a:cubicBezTo>
                    <a:pt x="310981" y="812800"/>
                    <a:pt x="272298" y="806323"/>
                    <a:pt x="236650" y="794809"/>
                  </a:cubicBezTo>
                  <a:cubicBezTo>
                    <a:pt x="235890" y="794450"/>
                    <a:pt x="235132" y="794450"/>
                    <a:pt x="234374" y="794090"/>
                  </a:cubicBezTo>
                  <a:cubicBezTo>
                    <a:pt x="100500" y="748035"/>
                    <a:pt x="1896" y="626421"/>
                    <a:pt x="0" y="484298"/>
                  </a:cubicBezTo>
                  <a:lnTo>
                    <a:pt x="0" y="0"/>
                  </a:lnTo>
                  <a:lnTo>
                    <a:pt x="702742" y="0"/>
                  </a:lnTo>
                  <a:lnTo>
                    <a:pt x="702742" y="483939"/>
                  </a:lnTo>
                  <a:cubicBezTo>
                    <a:pt x="700846" y="627140"/>
                    <a:pt x="603759" y="748755"/>
                    <a:pt x="468368" y="793731"/>
                  </a:cubicBezTo>
                  <a:close/>
                </a:path>
              </a:pathLst>
            </a:custGeom>
            <a:blipFill>
              <a:blip r:embed="rId8"/>
              <a:stretch>
                <a:fillRect t="-11795" b="-3483"/>
              </a:stretch>
            </a:blipFill>
          </p:spPr>
        </p:sp>
      </p:grpSp>
      <p:grpSp>
        <p:nvGrpSpPr>
          <p:cNvPr id="10" name="Group 10"/>
          <p:cNvGrpSpPr/>
          <p:nvPr/>
        </p:nvGrpSpPr>
        <p:grpSpPr>
          <a:xfrm>
            <a:off x="11089957" y="8938260"/>
            <a:ext cx="1270635" cy="1708785"/>
            <a:chOff x="0" y="0"/>
            <a:chExt cx="1694180" cy="2278380"/>
          </a:xfrm>
        </p:grpSpPr>
        <p:sp>
          <p:nvSpPr>
            <p:cNvPr id="11" name="Freeform 11"/>
            <p:cNvSpPr/>
            <p:nvPr/>
          </p:nvSpPr>
          <p:spPr>
            <a:xfrm>
              <a:off x="49530" y="36830"/>
              <a:ext cx="1609090" cy="2190750"/>
            </a:xfrm>
            <a:custGeom>
              <a:avLst/>
              <a:gdLst/>
              <a:ahLst/>
              <a:cxnLst/>
              <a:rect l="l" t="t" r="r" b="b"/>
              <a:pathLst>
                <a:path w="1609090" h="2190750">
                  <a:moveTo>
                    <a:pt x="1581150" y="140970"/>
                  </a:moveTo>
                  <a:cubicBezTo>
                    <a:pt x="1426210" y="347980"/>
                    <a:pt x="1395730" y="363220"/>
                    <a:pt x="1369060" y="392430"/>
                  </a:cubicBezTo>
                  <a:cubicBezTo>
                    <a:pt x="1342390" y="421640"/>
                    <a:pt x="1325880" y="457200"/>
                    <a:pt x="1294130" y="488950"/>
                  </a:cubicBezTo>
                  <a:cubicBezTo>
                    <a:pt x="1254760" y="530860"/>
                    <a:pt x="1181100" y="576580"/>
                    <a:pt x="1146810" y="615950"/>
                  </a:cubicBezTo>
                  <a:cubicBezTo>
                    <a:pt x="1121410" y="643890"/>
                    <a:pt x="1115060" y="671830"/>
                    <a:pt x="1093470" y="695960"/>
                  </a:cubicBezTo>
                  <a:cubicBezTo>
                    <a:pt x="1069340" y="720090"/>
                    <a:pt x="1041400" y="726440"/>
                    <a:pt x="1008380" y="758190"/>
                  </a:cubicBezTo>
                  <a:cubicBezTo>
                    <a:pt x="947420" y="816610"/>
                    <a:pt x="822960" y="951230"/>
                    <a:pt x="779780" y="1043940"/>
                  </a:cubicBezTo>
                  <a:cubicBezTo>
                    <a:pt x="748030" y="1115060"/>
                    <a:pt x="765810" y="1186180"/>
                    <a:pt x="740410" y="1249680"/>
                  </a:cubicBezTo>
                  <a:cubicBezTo>
                    <a:pt x="715010" y="1314450"/>
                    <a:pt x="666750" y="1376680"/>
                    <a:pt x="626110" y="1430020"/>
                  </a:cubicBezTo>
                  <a:cubicBezTo>
                    <a:pt x="589280" y="1477010"/>
                    <a:pt x="548640" y="1529080"/>
                    <a:pt x="508000" y="1555750"/>
                  </a:cubicBezTo>
                  <a:cubicBezTo>
                    <a:pt x="476250" y="1577340"/>
                    <a:pt x="449580" y="1573530"/>
                    <a:pt x="410210" y="1593850"/>
                  </a:cubicBezTo>
                  <a:cubicBezTo>
                    <a:pt x="341630" y="1628140"/>
                    <a:pt x="208280" y="1743710"/>
                    <a:pt x="148590" y="1767840"/>
                  </a:cubicBezTo>
                  <a:cubicBezTo>
                    <a:pt x="119380" y="1778000"/>
                    <a:pt x="100330" y="1779270"/>
                    <a:pt x="81280" y="1778000"/>
                  </a:cubicBezTo>
                  <a:cubicBezTo>
                    <a:pt x="66040" y="1776730"/>
                    <a:pt x="53340" y="1771650"/>
                    <a:pt x="41910" y="1764030"/>
                  </a:cubicBezTo>
                  <a:cubicBezTo>
                    <a:pt x="30480" y="1756410"/>
                    <a:pt x="19050" y="1744980"/>
                    <a:pt x="12700" y="1733550"/>
                  </a:cubicBezTo>
                  <a:cubicBezTo>
                    <a:pt x="6350" y="1722120"/>
                    <a:pt x="1270" y="1708150"/>
                    <a:pt x="1270" y="1692910"/>
                  </a:cubicBezTo>
                  <a:cubicBezTo>
                    <a:pt x="2540" y="1676400"/>
                    <a:pt x="11430" y="1649730"/>
                    <a:pt x="21590" y="1634490"/>
                  </a:cubicBezTo>
                  <a:cubicBezTo>
                    <a:pt x="30480" y="1623060"/>
                    <a:pt x="44450" y="1607820"/>
                    <a:pt x="55880" y="1610360"/>
                  </a:cubicBezTo>
                  <a:cubicBezTo>
                    <a:pt x="78740" y="1616710"/>
                    <a:pt x="140970" y="1752600"/>
                    <a:pt x="128270" y="1772920"/>
                  </a:cubicBezTo>
                  <a:cubicBezTo>
                    <a:pt x="120650" y="1785620"/>
                    <a:pt x="82550" y="1779270"/>
                    <a:pt x="66040" y="1775460"/>
                  </a:cubicBezTo>
                  <a:cubicBezTo>
                    <a:pt x="52070" y="1770380"/>
                    <a:pt x="40640" y="1761490"/>
                    <a:pt x="30480" y="1752600"/>
                  </a:cubicBezTo>
                  <a:cubicBezTo>
                    <a:pt x="21590" y="1742440"/>
                    <a:pt x="13970" y="1728470"/>
                    <a:pt x="10160" y="1715770"/>
                  </a:cubicBezTo>
                  <a:cubicBezTo>
                    <a:pt x="6350" y="1703070"/>
                    <a:pt x="3810" y="1691640"/>
                    <a:pt x="8890" y="1673860"/>
                  </a:cubicBezTo>
                  <a:cubicBezTo>
                    <a:pt x="20320" y="1637030"/>
                    <a:pt x="90170" y="1573530"/>
                    <a:pt x="120650" y="1517650"/>
                  </a:cubicBezTo>
                  <a:cubicBezTo>
                    <a:pt x="151130" y="1461770"/>
                    <a:pt x="156210" y="1397000"/>
                    <a:pt x="193040" y="1339850"/>
                  </a:cubicBezTo>
                  <a:cubicBezTo>
                    <a:pt x="234950" y="1275080"/>
                    <a:pt x="311150" y="1192530"/>
                    <a:pt x="364490" y="1155700"/>
                  </a:cubicBezTo>
                  <a:cubicBezTo>
                    <a:pt x="400050" y="1131570"/>
                    <a:pt x="434340" y="1134110"/>
                    <a:pt x="464820" y="1115060"/>
                  </a:cubicBezTo>
                  <a:cubicBezTo>
                    <a:pt x="496570" y="1094740"/>
                    <a:pt x="518160" y="1056640"/>
                    <a:pt x="548640" y="1037590"/>
                  </a:cubicBezTo>
                  <a:cubicBezTo>
                    <a:pt x="575310" y="1021080"/>
                    <a:pt x="607060" y="1021080"/>
                    <a:pt x="632460" y="1004570"/>
                  </a:cubicBezTo>
                  <a:cubicBezTo>
                    <a:pt x="661670" y="988060"/>
                    <a:pt x="680720" y="955040"/>
                    <a:pt x="709930" y="933450"/>
                  </a:cubicBezTo>
                  <a:cubicBezTo>
                    <a:pt x="741680" y="910590"/>
                    <a:pt x="778510" y="905510"/>
                    <a:pt x="815340" y="872490"/>
                  </a:cubicBezTo>
                  <a:cubicBezTo>
                    <a:pt x="878840" y="815340"/>
                    <a:pt x="1007110" y="579120"/>
                    <a:pt x="1022350" y="585470"/>
                  </a:cubicBezTo>
                  <a:cubicBezTo>
                    <a:pt x="1029970" y="589280"/>
                    <a:pt x="1019810" y="646430"/>
                    <a:pt x="1003300" y="678180"/>
                  </a:cubicBezTo>
                  <a:cubicBezTo>
                    <a:pt x="979170" y="722630"/>
                    <a:pt x="889000" y="770890"/>
                    <a:pt x="869950" y="811530"/>
                  </a:cubicBezTo>
                  <a:cubicBezTo>
                    <a:pt x="857250" y="836930"/>
                    <a:pt x="867410" y="862330"/>
                    <a:pt x="859790" y="881380"/>
                  </a:cubicBezTo>
                  <a:cubicBezTo>
                    <a:pt x="854710" y="895350"/>
                    <a:pt x="847090" y="906780"/>
                    <a:pt x="835660" y="915670"/>
                  </a:cubicBezTo>
                  <a:cubicBezTo>
                    <a:pt x="820420" y="925830"/>
                    <a:pt x="793750" y="934720"/>
                    <a:pt x="775970" y="935990"/>
                  </a:cubicBezTo>
                  <a:cubicBezTo>
                    <a:pt x="760730" y="935990"/>
                    <a:pt x="746760" y="932180"/>
                    <a:pt x="735330" y="924560"/>
                  </a:cubicBezTo>
                  <a:cubicBezTo>
                    <a:pt x="722630" y="918210"/>
                    <a:pt x="711200" y="909320"/>
                    <a:pt x="703580" y="896620"/>
                  </a:cubicBezTo>
                  <a:cubicBezTo>
                    <a:pt x="694690" y="880110"/>
                    <a:pt x="683260" y="858520"/>
                    <a:pt x="690880" y="834390"/>
                  </a:cubicBezTo>
                  <a:cubicBezTo>
                    <a:pt x="706120" y="786130"/>
                    <a:pt x="830580" y="702310"/>
                    <a:pt x="899160" y="648970"/>
                  </a:cubicBezTo>
                  <a:cubicBezTo>
                    <a:pt x="960120" y="601980"/>
                    <a:pt x="1021080" y="577850"/>
                    <a:pt x="1080770" y="528320"/>
                  </a:cubicBezTo>
                  <a:cubicBezTo>
                    <a:pt x="1148080" y="472440"/>
                    <a:pt x="1215390" y="401320"/>
                    <a:pt x="1278890" y="327660"/>
                  </a:cubicBezTo>
                  <a:cubicBezTo>
                    <a:pt x="1347470" y="250190"/>
                    <a:pt x="1452880" y="67310"/>
                    <a:pt x="1478280" y="74930"/>
                  </a:cubicBezTo>
                  <a:cubicBezTo>
                    <a:pt x="1490980" y="78740"/>
                    <a:pt x="1496060" y="144780"/>
                    <a:pt x="1482090" y="163830"/>
                  </a:cubicBezTo>
                  <a:cubicBezTo>
                    <a:pt x="1466850" y="184150"/>
                    <a:pt x="1424940" y="184150"/>
                    <a:pt x="1388110" y="187960"/>
                  </a:cubicBezTo>
                  <a:cubicBezTo>
                    <a:pt x="1338580" y="194310"/>
                    <a:pt x="1242060" y="166370"/>
                    <a:pt x="1211580" y="187960"/>
                  </a:cubicBezTo>
                  <a:cubicBezTo>
                    <a:pt x="1191260" y="203200"/>
                    <a:pt x="1182370" y="242570"/>
                    <a:pt x="1189990" y="261620"/>
                  </a:cubicBezTo>
                  <a:cubicBezTo>
                    <a:pt x="1197610" y="281940"/>
                    <a:pt x="1236980" y="306070"/>
                    <a:pt x="1257300" y="308610"/>
                  </a:cubicBezTo>
                  <a:cubicBezTo>
                    <a:pt x="1272540" y="309880"/>
                    <a:pt x="1285240" y="292100"/>
                    <a:pt x="1299210" y="290830"/>
                  </a:cubicBezTo>
                  <a:cubicBezTo>
                    <a:pt x="1311910" y="290830"/>
                    <a:pt x="1327150" y="293370"/>
                    <a:pt x="1339850" y="300990"/>
                  </a:cubicBezTo>
                  <a:cubicBezTo>
                    <a:pt x="1355090" y="311150"/>
                    <a:pt x="1374140" y="331470"/>
                    <a:pt x="1380490" y="347980"/>
                  </a:cubicBezTo>
                  <a:cubicBezTo>
                    <a:pt x="1386840" y="361950"/>
                    <a:pt x="1388110" y="377190"/>
                    <a:pt x="1385570" y="389890"/>
                  </a:cubicBezTo>
                  <a:cubicBezTo>
                    <a:pt x="1384300" y="403860"/>
                    <a:pt x="1377950" y="417830"/>
                    <a:pt x="1370330" y="429260"/>
                  </a:cubicBezTo>
                  <a:cubicBezTo>
                    <a:pt x="1362710" y="440690"/>
                    <a:pt x="1351280" y="450850"/>
                    <a:pt x="1338580" y="457200"/>
                  </a:cubicBezTo>
                  <a:cubicBezTo>
                    <a:pt x="1327150" y="463550"/>
                    <a:pt x="1301750" y="472440"/>
                    <a:pt x="1297940" y="467360"/>
                  </a:cubicBezTo>
                  <a:cubicBezTo>
                    <a:pt x="1291590" y="457200"/>
                    <a:pt x="1366520" y="345440"/>
                    <a:pt x="1381760" y="349250"/>
                  </a:cubicBezTo>
                  <a:cubicBezTo>
                    <a:pt x="1393190" y="351790"/>
                    <a:pt x="1395730" y="403860"/>
                    <a:pt x="1394460" y="433070"/>
                  </a:cubicBezTo>
                  <a:cubicBezTo>
                    <a:pt x="1394460" y="466090"/>
                    <a:pt x="1384300" y="506730"/>
                    <a:pt x="1372870" y="539750"/>
                  </a:cubicBezTo>
                  <a:cubicBezTo>
                    <a:pt x="1361440" y="572770"/>
                    <a:pt x="1342390" y="595630"/>
                    <a:pt x="1325880" y="632460"/>
                  </a:cubicBezTo>
                  <a:cubicBezTo>
                    <a:pt x="1304290" y="687070"/>
                    <a:pt x="1283970" y="775970"/>
                    <a:pt x="1257300" y="836930"/>
                  </a:cubicBezTo>
                  <a:cubicBezTo>
                    <a:pt x="1233170" y="891540"/>
                    <a:pt x="1197610" y="932180"/>
                    <a:pt x="1176020" y="985520"/>
                  </a:cubicBezTo>
                  <a:cubicBezTo>
                    <a:pt x="1154430" y="1042670"/>
                    <a:pt x="1149350" y="1111250"/>
                    <a:pt x="1129030" y="1169670"/>
                  </a:cubicBezTo>
                  <a:cubicBezTo>
                    <a:pt x="1108710" y="1224280"/>
                    <a:pt x="1075690" y="1262380"/>
                    <a:pt x="1054100" y="1323340"/>
                  </a:cubicBezTo>
                  <a:cubicBezTo>
                    <a:pt x="1026160" y="1402080"/>
                    <a:pt x="1013460" y="1521460"/>
                    <a:pt x="989330" y="1604010"/>
                  </a:cubicBezTo>
                  <a:cubicBezTo>
                    <a:pt x="969010" y="1673860"/>
                    <a:pt x="933450" y="1738630"/>
                    <a:pt x="923290" y="1790700"/>
                  </a:cubicBezTo>
                  <a:cubicBezTo>
                    <a:pt x="916940" y="1824990"/>
                    <a:pt x="927100" y="1850390"/>
                    <a:pt x="919480" y="1879600"/>
                  </a:cubicBezTo>
                  <a:cubicBezTo>
                    <a:pt x="911860" y="1912620"/>
                    <a:pt x="883920" y="1948180"/>
                    <a:pt x="875030" y="1979930"/>
                  </a:cubicBezTo>
                  <a:cubicBezTo>
                    <a:pt x="866140" y="2007870"/>
                    <a:pt x="871220" y="2032000"/>
                    <a:pt x="862330" y="2059940"/>
                  </a:cubicBezTo>
                  <a:cubicBezTo>
                    <a:pt x="852170" y="2094230"/>
                    <a:pt x="834390" y="2146300"/>
                    <a:pt x="807720" y="2167890"/>
                  </a:cubicBezTo>
                  <a:cubicBezTo>
                    <a:pt x="783590" y="2186940"/>
                    <a:pt x="749300" y="2189480"/>
                    <a:pt x="716280" y="2190750"/>
                  </a:cubicBezTo>
                  <a:cubicBezTo>
                    <a:pt x="674370" y="2190750"/>
                    <a:pt x="615950" y="2180590"/>
                    <a:pt x="580390" y="2164080"/>
                  </a:cubicBezTo>
                  <a:cubicBezTo>
                    <a:pt x="552450" y="2152650"/>
                    <a:pt x="539750" y="2136140"/>
                    <a:pt x="515620" y="2114550"/>
                  </a:cubicBezTo>
                  <a:cubicBezTo>
                    <a:pt x="478790" y="2082800"/>
                    <a:pt x="412750" y="2025650"/>
                    <a:pt x="383540" y="1981200"/>
                  </a:cubicBezTo>
                  <a:cubicBezTo>
                    <a:pt x="360680" y="1946910"/>
                    <a:pt x="347980" y="1913890"/>
                    <a:pt x="342900" y="1879600"/>
                  </a:cubicBezTo>
                  <a:cubicBezTo>
                    <a:pt x="337820" y="1845310"/>
                    <a:pt x="342900" y="1808480"/>
                    <a:pt x="351790" y="1776730"/>
                  </a:cubicBezTo>
                  <a:cubicBezTo>
                    <a:pt x="361950" y="1746250"/>
                    <a:pt x="379730" y="1717040"/>
                    <a:pt x="398780" y="1690370"/>
                  </a:cubicBezTo>
                  <a:cubicBezTo>
                    <a:pt x="416560" y="1666240"/>
                    <a:pt x="433070" y="1649730"/>
                    <a:pt x="461010" y="1624330"/>
                  </a:cubicBezTo>
                  <a:cubicBezTo>
                    <a:pt x="505460" y="1584960"/>
                    <a:pt x="577850" y="1530350"/>
                    <a:pt x="648970" y="1484630"/>
                  </a:cubicBezTo>
                  <a:cubicBezTo>
                    <a:pt x="734060" y="1430020"/>
                    <a:pt x="868680" y="1348740"/>
                    <a:pt x="935990" y="1327150"/>
                  </a:cubicBezTo>
                  <a:cubicBezTo>
                    <a:pt x="970280" y="1315720"/>
                    <a:pt x="989330" y="1318260"/>
                    <a:pt x="1016000" y="1315720"/>
                  </a:cubicBezTo>
                  <a:cubicBezTo>
                    <a:pt x="1046480" y="1313180"/>
                    <a:pt x="1076960" y="1306830"/>
                    <a:pt x="1108710" y="1314450"/>
                  </a:cubicBezTo>
                  <a:cubicBezTo>
                    <a:pt x="1145540" y="1322070"/>
                    <a:pt x="1202690" y="1337310"/>
                    <a:pt x="1220470" y="1367790"/>
                  </a:cubicBezTo>
                  <a:cubicBezTo>
                    <a:pt x="1240790" y="1402080"/>
                    <a:pt x="1231900" y="1477010"/>
                    <a:pt x="1210310" y="1515110"/>
                  </a:cubicBezTo>
                  <a:cubicBezTo>
                    <a:pt x="1188720" y="1551940"/>
                    <a:pt x="1141730" y="1567180"/>
                    <a:pt x="1092200" y="1592580"/>
                  </a:cubicBezTo>
                  <a:cubicBezTo>
                    <a:pt x="1017270" y="1631950"/>
                    <a:pt x="878840" y="1691640"/>
                    <a:pt x="793750" y="1709420"/>
                  </a:cubicBezTo>
                  <a:cubicBezTo>
                    <a:pt x="732790" y="1723390"/>
                    <a:pt x="670560" y="1728470"/>
                    <a:pt x="632460" y="1718310"/>
                  </a:cubicBezTo>
                  <a:cubicBezTo>
                    <a:pt x="609600" y="1711960"/>
                    <a:pt x="591820" y="1699260"/>
                    <a:pt x="581660" y="1685290"/>
                  </a:cubicBezTo>
                  <a:cubicBezTo>
                    <a:pt x="572770" y="1673860"/>
                    <a:pt x="567690" y="1659890"/>
                    <a:pt x="566420" y="1647190"/>
                  </a:cubicBezTo>
                  <a:cubicBezTo>
                    <a:pt x="563880" y="1633220"/>
                    <a:pt x="565150" y="1617980"/>
                    <a:pt x="570230" y="1605280"/>
                  </a:cubicBezTo>
                  <a:cubicBezTo>
                    <a:pt x="574040" y="1593850"/>
                    <a:pt x="582930" y="1579880"/>
                    <a:pt x="593090" y="1570990"/>
                  </a:cubicBezTo>
                  <a:cubicBezTo>
                    <a:pt x="601980" y="1562100"/>
                    <a:pt x="608330" y="1557020"/>
                    <a:pt x="628650" y="1551940"/>
                  </a:cubicBezTo>
                  <a:cubicBezTo>
                    <a:pt x="701040" y="1532890"/>
                    <a:pt x="1057910" y="1508760"/>
                    <a:pt x="1168400" y="1549400"/>
                  </a:cubicBezTo>
                  <a:cubicBezTo>
                    <a:pt x="1225550" y="1570990"/>
                    <a:pt x="1272540" y="1614170"/>
                    <a:pt x="1283970" y="1647190"/>
                  </a:cubicBezTo>
                  <a:cubicBezTo>
                    <a:pt x="1291590" y="1672590"/>
                    <a:pt x="1282700" y="1701800"/>
                    <a:pt x="1266190" y="1722120"/>
                  </a:cubicBezTo>
                  <a:cubicBezTo>
                    <a:pt x="1247140" y="1747520"/>
                    <a:pt x="1210310" y="1764030"/>
                    <a:pt x="1164590" y="1775460"/>
                  </a:cubicBezTo>
                  <a:cubicBezTo>
                    <a:pt x="1084580" y="1794510"/>
                    <a:pt x="877570" y="1756410"/>
                    <a:pt x="817880" y="1775460"/>
                  </a:cubicBezTo>
                  <a:cubicBezTo>
                    <a:pt x="793750" y="1781810"/>
                    <a:pt x="788670" y="1802130"/>
                    <a:pt x="772160" y="1807210"/>
                  </a:cubicBezTo>
                  <a:cubicBezTo>
                    <a:pt x="754380" y="1811020"/>
                    <a:pt x="732790" y="1812290"/>
                    <a:pt x="716280" y="1804670"/>
                  </a:cubicBezTo>
                  <a:cubicBezTo>
                    <a:pt x="695960" y="1794510"/>
                    <a:pt x="669290" y="1764030"/>
                    <a:pt x="662940" y="1742440"/>
                  </a:cubicBezTo>
                  <a:cubicBezTo>
                    <a:pt x="656590" y="1725930"/>
                    <a:pt x="660400" y="1704340"/>
                    <a:pt x="668020" y="1687830"/>
                  </a:cubicBezTo>
                  <a:cubicBezTo>
                    <a:pt x="675640" y="1671320"/>
                    <a:pt x="688340" y="1654810"/>
                    <a:pt x="706120" y="1647190"/>
                  </a:cubicBezTo>
                  <a:cubicBezTo>
                    <a:pt x="726440" y="1638300"/>
                    <a:pt x="765810" y="1637030"/>
                    <a:pt x="787400" y="1645920"/>
                  </a:cubicBezTo>
                  <a:cubicBezTo>
                    <a:pt x="803910" y="1653540"/>
                    <a:pt x="819150" y="1668780"/>
                    <a:pt x="825500" y="1685290"/>
                  </a:cubicBezTo>
                  <a:cubicBezTo>
                    <a:pt x="834390" y="1706880"/>
                    <a:pt x="834390" y="1746250"/>
                    <a:pt x="822960" y="1766570"/>
                  </a:cubicBezTo>
                  <a:cubicBezTo>
                    <a:pt x="810260" y="1788160"/>
                    <a:pt x="777240" y="1808480"/>
                    <a:pt x="753110" y="1809750"/>
                  </a:cubicBezTo>
                  <a:cubicBezTo>
                    <a:pt x="728980" y="1811020"/>
                    <a:pt x="694690" y="1793240"/>
                    <a:pt x="679450" y="1776730"/>
                  </a:cubicBezTo>
                  <a:cubicBezTo>
                    <a:pt x="666750" y="1762760"/>
                    <a:pt x="660400" y="1742440"/>
                    <a:pt x="660400" y="1724660"/>
                  </a:cubicBezTo>
                  <a:cubicBezTo>
                    <a:pt x="660400" y="1706880"/>
                    <a:pt x="662940" y="1686560"/>
                    <a:pt x="678180" y="1671320"/>
                  </a:cubicBezTo>
                  <a:cubicBezTo>
                    <a:pt x="704850" y="1643380"/>
                    <a:pt x="796290" y="1617980"/>
                    <a:pt x="857250" y="1607820"/>
                  </a:cubicBezTo>
                  <a:cubicBezTo>
                    <a:pt x="916940" y="1596390"/>
                    <a:pt x="989330" y="1601470"/>
                    <a:pt x="1038860" y="1607820"/>
                  </a:cubicBezTo>
                  <a:cubicBezTo>
                    <a:pt x="1074420" y="1611630"/>
                    <a:pt x="1108710" y="1611630"/>
                    <a:pt x="1130300" y="1629410"/>
                  </a:cubicBezTo>
                  <a:cubicBezTo>
                    <a:pt x="1151890" y="1648460"/>
                    <a:pt x="1182370" y="1699260"/>
                    <a:pt x="1168400" y="1720850"/>
                  </a:cubicBezTo>
                  <a:cubicBezTo>
                    <a:pt x="1135380" y="1769110"/>
                    <a:pt x="739140" y="1736090"/>
                    <a:pt x="652780" y="1720850"/>
                  </a:cubicBezTo>
                  <a:cubicBezTo>
                    <a:pt x="623570" y="1715770"/>
                    <a:pt x="609600" y="1710690"/>
                    <a:pt x="595630" y="1700530"/>
                  </a:cubicBezTo>
                  <a:cubicBezTo>
                    <a:pt x="584200" y="1691640"/>
                    <a:pt x="576580" y="1678940"/>
                    <a:pt x="571500" y="1667510"/>
                  </a:cubicBezTo>
                  <a:cubicBezTo>
                    <a:pt x="566420" y="1654810"/>
                    <a:pt x="563880" y="1639570"/>
                    <a:pt x="565150" y="1625600"/>
                  </a:cubicBezTo>
                  <a:cubicBezTo>
                    <a:pt x="566420" y="1612900"/>
                    <a:pt x="571500" y="1598930"/>
                    <a:pt x="579120" y="1587500"/>
                  </a:cubicBezTo>
                  <a:cubicBezTo>
                    <a:pt x="586740" y="1576070"/>
                    <a:pt x="598170" y="1565910"/>
                    <a:pt x="609600" y="1559560"/>
                  </a:cubicBezTo>
                  <a:cubicBezTo>
                    <a:pt x="621030" y="1553210"/>
                    <a:pt x="633730" y="1549400"/>
                    <a:pt x="648970" y="1548130"/>
                  </a:cubicBezTo>
                  <a:cubicBezTo>
                    <a:pt x="671830" y="1546860"/>
                    <a:pt x="698500" y="1562100"/>
                    <a:pt x="734060" y="1557020"/>
                  </a:cubicBezTo>
                  <a:cubicBezTo>
                    <a:pt x="797560" y="1549400"/>
                    <a:pt x="928370" y="1460500"/>
                    <a:pt x="991870" y="1457960"/>
                  </a:cubicBezTo>
                  <a:cubicBezTo>
                    <a:pt x="1028700" y="1456690"/>
                    <a:pt x="1080770" y="1483360"/>
                    <a:pt x="1080770" y="1484630"/>
                  </a:cubicBezTo>
                  <a:cubicBezTo>
                    <a:pt x="1080770" y="1485900"/>
                    <a:pt x="1036320" y="1463040"/>
                    <a:pt x="1004570" y="1468120"/>
                  </a:cubicBezTo>
                  <a:cubicBezTo>
                    <a:pt x="942340" y="1479550"/>
                    <a:pt x="830580" y="1562100"/>
                    <a:pt x="746760" y="1620520"/>
                  </a:cubicBezTo>
                  <a:cubicBezTo>
                    <a:pt x="660400" y="1681480"/>
                    <a:pt x="504190" y="1762760"/>
                    <a:pt x="495300" y="1831340"/>
                  </a:cubicBezTo>
                  <a:cubicBezTo>
                    <a:pt x="487680" y="1883410"/>
                    <a:pt x="561340" y="1957070"/>
                    <a:pt x="601980" y="1986280"/>
                  </a:cubicBezTo>
                  <a:cubicBezTo>
                    <a:pt x="631190" y="2007870"/>
                    <a:pt x="668020" y="2030730"/>
                    <a:pt x="695960" y="2015490"/>
                  </a:cubicBezTo>
                  <a:cubicBezTo>
                    <a:pt x="753110" y="1985010"/>
                    <a:pt x="768350" y="1725930"/>
                    <a:pt x="812800" y="1590040"/>
                  </a:cubicBezTo>
                  <a:cubicBezTo>
                    <a:pt x="852170" y="1464310"/>
                    <a:pt x="906780" y="1346200"/>
                    <a:pt x="944880" y="1229360"/>
                  </a:cubicBezTo>
                  <a:cubicBezTo>
                    <a:pt x="980440" y="1121410"/>
                    <a:pt x="1002030" y="994410"/>
                    <a:pt x="1035050" y="913130"/>
                  </a:cubicBezTo>
                  <a:cubicBezTo>
                    <a:pt x="1056640" y="858520"/>
                    <a:pt x="1079500" y="838200"/>
                    <a:pt x="1103630" y="783590"/>
                  </a:cubicBezTo>
                  <a:cubicBezTo>
                    <a:pt x="1141730" y="694690"/>
                    <a:pt x="1186180" y="518160"/>
                    <a:pt x="1225550" y="427990"/>
                  </a:cubicBezTo>
                  <a:cubicBezTo>
                    <a:pt x="1250950" y="370840"/>
                    <a:pt x="1273810" y="302260"/>
                    <a:pt x="1299210" y="290830"/>
                  </a:cubicBezTo>
                  <a:cubicBezTo>
                    <a:pt x="1311910" y="285750"/>
                    <a:pt x="1327150" y="294640"/>
                    <a:pt x="1339850" y="300990"/>
                  </a:cubicBezTo>
                  <a:cubicBezTo>
                    <a:pt x="1351280" y="307340"/>
                    <a:pt x="1363980" y="318770"/>
                    <a:pt x="1371600" y="328930"/>
                  </a:cubicBezTo>
                  <a:cubicBezTo>
                    <a:pt x="1379220" y="340360"/>
                    <a:pt x="1384300" y="355600"/>
                    <a:pt x="1385570" y="369570"/>
                  </a:cubicBezTo>
                  <a:cubicBezTo>
                    <a:pt x="1388110" y="382270"/>
                    <a:pt x="1386840" y="397510"/>
                    <a:pt x="1380490" y="410210"/>
                  </a:cubicBezTo>
                  <a:cubicBezTo>
                    <a:pt x="1372870" y="426720"/>
                    <a:pt x="1357630" y="445770"/>
                    <a:pt x="1338580" y="457200"/>
                  </a:cubicBezTo>
                  <a:cubicBezTo>
                    <a:pt x="1316990" y="471170"/>
                    <a:pt x="1285240" y="480060"/>
                    <a:pt x="1256030" y="483870"/>
                  </a:cubicBezTo>
                  <a:cubicBezTo>
                    <a:pt x="1224280" y="487680"/>
                    <a:pt x="1188720" y="490220"/>
                    <a:pt x="1156970" y="480060"/>
                  </a:cubicBezTo>
                  <a:cubicBezTo>
                    <a:pt x="1123950" y="469900"/>
                    <a:pt x="1084580" y="447040"/>
                    <a:pt x="1060450" y="420370"/>
                  </a:cubicBezTo>
                  <a:cubicBezTo>
                    <a:pt x="1036320" y="392430"/>
                    <a:pt x="1021080" y="350520"/>
                    <a:pt x="1013460" y="314960"/>
                  </a:cubicBezTo>
                  <a:cubicBezTo>
                    <a:pt x="1007110" y="283210"/>
                    <a:pt x="1008380" y="254000"/>
                    <a:pt x="1017270" y="218440"/>
                  </a:cubicBezTo>
                  <a:cubicBezTo>
                    <a:pt x="1029970" y="167640"/>
                    <a:pt x="1061720" y="81280"/>
                    <a:pt x="1103630" y="48260"/>
                  </a:cubicBezTo>
                  <a:cubicBezTo>
                    <a:pt x="1140460" y="20320"/>
                    <a:pt x="1187450" y="20320"/>
                    <a:pt x="1240790" y="13970"/>
                  </a:cubicBezTo>
                  <a:cubicBezTo>
                    <a:pt x="1316990" y="5080"/>
                    <a:pt x="1454150" y="0"/>
                    <a:pt x="1516380" y="19050"/>
                  </a:cubicBezTo>
                  <a:cubicBezTo>
                    <a:pt x="1551940" y="30480"/>
                    <a:pt x="1583690" y="43180"/>
                    <a:pt x="1593850" y="69850"/>
                  </a:cubicBezTo>
                  <a:cubicBezTo>
                    <a:pt x="1609090" y="109220"/>
                    <a:pt x="1576070" y="187960"/>
                    <a:pt x="1545590" y="251460"/>
                  </a:cubicBezTo>
                  <a:cubicBezTo>
                    <a:pt x="1501140" y="340360"/>
                    <a:pt x="1390650" y="467360"/>
                    <a:pt x="1324610" y="541020"/>
                  </a:cubicBezTo>
                  <a:cubicBezTo>
                    <a:pt x="1278890" y="591820"/>
                    <a:pt x="1233170" y="626110"/>
                    <a:pt x="1196340" y="659130"/>
                  </a:cubicBezTo>
                  <a:cubicBezTo>
                    <a:pt x="1170940" y="681990"/>
                    <a:pt x="1158240" y="697230"/>
                    <a:pt x="1129030" y="718820"/>
                  </a:cubicBezTo>
                  <a:cubicBezTo>
                    <a:pt x="1085850" y="753110"/>
                    <a:pt x="1003300" y="812800"/>
                    <a:pt x="952500" y="835660"/>
                  </a:cubicBezTo>
                  <a:cubicBezTo>
                    <a:pt x="919480" y="850900"/>
                    <a:pt x="885190" y="844550"/>
                    <a:pt x="866140" y="859790"/>
                  </a:cubicBezTo>
                  <a:cubicBezTo>
                    <a:pt x="849630" y="873760"/>
                    <a:pt x="848360" y="902970"/>
                    <a:pt x="835660" y="915670"/>
                  </a:cubicBezTo>
                  <a:cubicBezTo>
                    <a:pt x="824230" y="925830"/>
                    <a:pt x="811530" y="932180"/>
                    <a:pt x="797560" y="933450"/>
                  </a:cubicBezTo>
                  <a:cubicBezTo>
                    <a:pt x="779780" y="937260"/>
                    <a:pt x="751840" y="932180"/>
                    <a:pt x="735330" y="924560"/>
                  </a:cubicBezTo>
                  <a:cubicBezTo>
                    <a:pt x="721360" y="918210"/>
                    <a:pt x="711200" y="908050"/>
                    <a:pt x="703580" y="896620"/>
                  </a:cubicBezTo>
                  <a:cubicBezTo>
                    <a:pt x="695960" y="885190"/>
                    <a:pt x="692150" y="872490"/>
                    <a:pt x="689610" y="855980"/>
                  </a:cubicBezTo>
                  <a:cubicBezTo>
                    <a:pt x="687070" y="830580"/>
                    <a:pt x="683260" y="796290"/>
                    <a:pt x="702310" y="759460"/>
                  </a:cubicBezTo>
                  <a:cubicBezTo>
                    <a:pt x="740410" y="683260"/>
                    <a:pt x="924560" y="509270"/>
                    <a:pt x="1004570" y="472440"/>
                  </a:cubicBezTo>
                  <a:cubicBezTo>
                    <a:pt x="1043940" y="453390"/>
                    <a:pt x="1075690" y="452120"/>
                    <a:pt x="1106170" y="461010"/>
                  </a:cubicBezTo>
                  <a:cubicBezTo>
                    <a:pt x="1139190" y="469900"/>
                    <a:pt x="1184910" y="499110"/>
                    <a:pt x="1196340" y="530860"/>
                  </a:cubicBezTo>
                  <a:cubicBezTo>
                    <a:pt x="1209040" y="565150"/>
                    <a:pt x="1186180" y="615950"/>
                    <a:pt x="1165860" y="665480"/>
                  </a:cubicBezTo>
                  <a:cubicBezTo>
                    <a:pt x="1135380" y="736600"/>
                    <a:pt x="1066800" y="838200"/>
                    <a:pt x="1010920" y="905510"/>
                  </a:cubicBezTo>
                  <a:cubicBezTo>
                    <a:pt x="965200" y="960120"/>
                    <a:pt x="919480" y="1002030"/>
                    <a:pt x="864870" y="1043940"/>
                  </a:cubicBezTo>
                  <a:cubicBezTo>
                    <a:pt x="806450" y="1088390"/>
                    <a:pt x="722630" y="1122680"/>
                    <a:pt x="669290" y="1162050"/>
                  </a:cubicBezTo>
                  <a:cubicBezTo>
                    <a:pt x="628650" y="1191260"/>
                    <a:pt x="609600" y="1220470"/>
                    <a:pt x="568960" y="1250950"/>
                  </a:cubicBezTo>
                  <a:cubicBezTo>
                    <a:pt x="515620" y="1289050"/>
                    <a:pt x="425450" y="1310640"/>
                    <a:pt x="373380" y="1366520"/>
                  </a:cubicBezTo>
                  <a:cubicBezTo>
                    <a:pt x="316230" y="1426210"/>
                    <a:pt x="293370" y="1536700"/>
                    <a:pt x="248920" y="1609090"/>
                  </a:cubicBezTo>
                  <a:cubicBezTo>
                    <a:pt x="210820" y="1670050"/>
                    <a:pt x="161290" y="1752600"/>
                    <a:pt x="128270" y="1772920"/>
                  </a:cubicBezTo>
                  <a:cubicBezTo>
                    <a:pt x="113030" y="1781810"/>
                    <a:pt x="100330" y="1780540"/>
                    <a:pt x="86360" y="1779270"/>
                  </a:cubicBezTo>
                  <a:cubicBezTo>
                    <a:pt x="73660" y="1778000"/>
                    <a:pt x="58420" y="1774190"/>
                    <a:pt x="46990" y="1765300"/>
                  </a:cubicBezTo>
                  <a:cubicBezTo>
                    <a:pt x="33020" y="1755140"/>
                    <a:pt x="15240" y="1734820"/>
                    <a:pt x="10160" y="1715770"/>
                  </a:cubicBezTo>
                  <a:cubicBezTo>
                    <a:pt x="5080" y="1697990"/>
                    <a:pt x="7620" y="1671320"/>
                    <a:pt x="16510" y="1654810"/>
                  </a:cubicBezTo>
                  <a:cubicBezTo>
                    <a:pt x="24130" y="1637030"/>
                    <a:pt x="46990" y="1609090"/>
                    <a:pt x="60960" y="1611630"/>
                  </a:cubicBezTo>
                  <a:cubicBezTo>
                    <a:pt x="83820" y="1617980"/>
                    <a:pt x="133350" y="1751330"/>
                    <a:pt x="121920" y="1771650"/>
                  </a:cubicBezTo>
                  <a:cubicBezTo>
                    <a:pt x="116840" y="1781810"/>
                    <a:pt x="95250" y="1779270"/>
                    <a:pt x="81280" y="1778000"/>
                  </a:cubicBezTo>
                  <a:cubicBezTo>
                    <a:pt x="63500" y="1775460"/>
                    <a:pt x="38100" y="1764030"/>
                    <a:pt x="25400" y="1750060"/>
                  </a:cubicBezTo>
                  <a:cubicBezTo>
                    <a:pt x="12700" y="1736090"/>
                    <a:pt x="3810" y="1710690"/>
                    <a:pt x="1270" y="1692910"/>
                  </a:cubicBezTo>
                  <a:cubicBezTo>
                    <a:pt x="0" y="1678940"/>
                    <a:pt x="3810" y="1664970"/>
                    <a:pt x="10160" y="1652270"/>
                  </a:cubicBezTo>
                  <a:cubicBezTo>
                    <a:pt x="19050" y="1637030"/>
                    <a:pt x="44450" y="1610360"/>
                    <a:pt x="55880" y="1610360"/>
                  </a:cubicBezTo>
                  <a:cubicBezTo>
                    <a:pt x="62230" y="1610360"/>
                    <a:pt x="63500" y="1625600"/>
                    <a:pt x="71120" y="1625600"/>
                  </a:cubicBezTo>
                  <a:cubicBezTo>
                    <a:pt x="88900" y="1626870"/>
                    <a:pt x="129540" y="1563370"/>
                    <a:pt x="163830" y="1544320"/>
                  </a:cubicBezTo>
                  <a:cubicBezTo>
                    <a:pt x="196850" y="1526540"/>
                    <a:pt x="232410" y="1534160"/>
                    <a:pt x="271780" y="1511300"/>
                  </a:cubicBezTo>
                  <a:cubicBezTo>
                    <a:pt x="337820" y="1475740"/>
                    <a:pt x="441960" y="1385570"/>
                    <a:pt x="499110" y="1316990"/>
                  </a:cubicBezTo>
                  <a:cubicBezTo>
                    <a:pt x="547370" y="1258570"/>
                    <a:pt x="580390" y="1195070"/>
                    <a:pt x="604520" y="1132840"/>
                  </a:cubicBezTo>
                  <a:cubicBezTo>
                    <a:pt x="627380" y="1078230"/>
                    <a:pt x="622300" y="1008380"/>
                    <a:pt x="645160" y="967740"/>
                  </a:cubicBezTo>
                  <a:cubicBezTo>
                    <a:pt x="661670" y="938530"/>
                    <a:pt x="693420" y="927100"/>
                    <a:pt x="709930" y="901700"/>
                  </a:cubicBezTo>
                  <a:cubicBezTo>
                    <a:pt x="725170" y="877570"/>
                    <a:pt x="721360" y="840740"/>
                    <a:pt x="737870" y="819150"/>
                  </a:cubicBezTo>
                  <a:cubicBezTo>
                    <a:pt x="754380" y="798830"/>
                    <a:pt x="782320" y="798830"/>
                    <a:pt x="803910" y="777240"/>
                  </a:cubicBezTo>
                  <a:cubicBezTo>
                    <a:pt x="834390" y="746760"/>
                    <a:pt x="858520" y="679450"/>
                    <a:pt x="892810" y="641350"/>
                  </a:cubicBezTo>
                  <a:cubicBezTo>
                    <a:pt x="923290" y="608330"/>
                    <a:pt x="969010" y="588010"/>
                    <a:pt x="994410" y="560070"/>
                  </a:cubicBezTo>
                  <a:cubicBezTo>
                    <a:pt x="1014730" y="539750"/>
                    <a:pt x="1016000" y="523240"/>
                    <a:pt x="1040130" y="495300"/>
                  </a:cubicBezTo>
                  <a:cubicBezTo>
                    <a:pt x="1092200" y="434340"/>
                    <a:pt x="1253490" y="312420"/>
                    <a:pt x="1327150" y="227330"/>
                  </a:cubicBezTo>
                  <a:cubicBezTo>
                    <a:pt x="1383030" y="163830"/>
                    <a:pt x="1422400" y="76200"/>
                    <a:pt x="1459230" y="46990"/>
                  </a:cubicBezTo>
                  <a:cubicBezTo>
                    <a:pt x="1477010" y="31750"/>
                    <a:pt x="1492250" y="24130"/>
                    <a:pt x="1508760" y="24130"/>
                  </a:cubicBezTo>
                  <a:cubicBezTo>
                    <a:pt x="1526540" y="22860"/>
                    <a:pt x="1548130" y="29210"/>
                    <a:pt x="1562100" y="39370"/>
                  </a:cubicBezTo>
                  <a:cubicBezTo>
                    <a:pt x="1576070" y="50800"/>
                    <a:pt x="1587500" y="69850"/>
                    <a:pt x="1591310" y="87630"/>
                  </a:cubicBezTo>
                  <a:cubicBezTo>
                    <a:pt x="1593850" y="104140"/>
                    <a:pt x="1581150" y="140970"/>
                    <a:pt x="1581150" y="140970"/>
                  </a:cubicBezTo>
                </a:path>
              </a:pathLst>
            </a:custGeom>
            <a:solidFill>
              <a:srgbClr val="FFFFFF"/>
            </a:solidFill>
            <a:ln cap="sq">
              <a:noFill/>
              <a:prstDash val="solid"/>
              <a:miter/>
            </a:ln>
          </p:spPr>
        </p:sp>
      </p:grpSp>
      <p:grpSp>
        <p:nvGrpSpPr>
          <p:cNvPr id="12" name="Group 12"/>
          <p:cNvGrpSpPr/>
          <p:nvPr/>
        </p:nvGrpSpPr>
        <p:grpSpPr>
          <a:xfrm>
            <a:off x="11409998" y="9032557"/>
            <a:ext cx="1605915" cy="1114425"/>
            <a:chOff x="0" y="0"/>
            <a:chExt cx="2141220" cy="1485900"/>
          </a:xfrm>
        </p:grpSpPr>
        <p:sp>
          <p:nvSpPr>
            <p:cNvPr id="13" name="Freeform 13"/>
            <p:cNvSpPr/>
            <p:nvPr/>
          </p:nvSpPr>
          <p:spPr>
            <a:xfrm>
              <a:off x="39370" y="41910"/>
              <a:ext cx="2056130" cy="1398270"/>
            </a:xfrm>
            <a:custGeom>
              <a:avLst/>
              <a:gdLst/>
              <a:ahLst/>
              <a:cxnLst/>
              <a:rect l="l" t="t" r="r" b="b"/>
              <a:pathLst>
                <a:path w="2056130" h="1398270">
                  <a:moveTo>
                    <a:pt x="1852930" y="683260"/>
                  </a:moveTo>
                  <a:cubicBezTo>
                    <a:pt x="1802130" y="570230"/>
                    <a:pt x="1751330" y="461010"/>
                    <a:pt x="1771650" y="434340"/>
                  </a:cubicBezTo>
                  <a:cubicBezTo>
                    <a:pt x="1786890" y="414020"/>
                    <a:pt x="1863090" y="414020"/>
                    <a:pt x="1884680" y="435610"/>
                  </a:cubicBezTo>
                  <a:cubicBezTo>
                    <a:pt x="1913890" y="463550"/>
                    <a:pt x="1907540" y="574040"/>
                    <a:pt x="1888490" y="627380"/>
                  </a:cubicBezTo>
                  <a:cubicBezTo>
                    <a:pt x="1871980" y="673100"/>
                    <a:pt x="1827530" y="726440"/>
                    <a:pt x="1791970" y="740410"/>
                  </a:cubicBezTo>
                  <a:cubicBezTo>
                    <a:pt x="1764030" y="753110"/>
                    <a:pt x="1736090" y="744220"/>
                    <a:pt x="1701800" y="735330"/>
                  </a:cubicBezTo>
                  <a:cubicBezTo>
                    <a:pt x="1651000" y="721360"/>
                    <a:pt x="1584960" y="671830"/>
                    <a:pt x="1517650" y="648970"/>
                  </a:cubicBezTo>
                  <a:cubicBezTo>
                    <a:pt x="1440180" y="622300"/>
                    <a:pt x="1337310" y="614680"/>
                    <a:pt x="1259840" y="589280"/>
                  </a:cubicBezTo>
                  <a:cubicBezTo>
                    <a:pt x="1193800" y="568960"/>
                    <a:pt x="1132840" y="529590"/>
                    <a:pt x="1082040" y="515620"/>
                  </a:cubicBezTo>
                  <a:cubicBezTo>
                    <a:pt x="1047750" y="505460"/>
                    <a:pt x="1017270" y="511810"/>
                    <a:pt x="990600" y="500380"/>
                  </a:cubicBezTo>
                  <a:cubicBezTo>
                    <a:pt x="965200" y="490220"/>
                    <a:pt x="948690" y="461010"/>
                    <a:pt x="924560" y="450850"/>
                  </a:cubicBezTo>
                  <a:cubicBezTo>
                    <a:pt x="901700" y="441960"/>
                    <a:pt x="876300" y="449580"/>
                    <a:pt x="849630" y="440690"/>
                  </a:cubicBezTo>
                  <a:cubicBezTo>
                    <a:pt x="815340" y="430530"/>
                    <a:pt x="765810" y="417830"/>
                    <a:pt x="740410" y="384810"/>
                  </a:cubicBezTo>
                  <a:cubicBezTo>
                    <a:pt x="708660" y="342900"/>
                    <a:pt x="698500" y="227330"/>
                    <a:pt x="698500" y="186690"/>
                  </a:cubicBezTo>
                  <a:cubicBezTo>
                    <a:pt x="699770" y="167640"/>
                    <a:pt x="701040" y="158750"/>
                    <a:pt x="708660" y="146050"/>
                  </a:cubicBezTo>
                  <a:cubicBezTo>
                    <a:pt x="717550" y="130810"/>
                    <a:pt x="736600" y="111760"/>
                    <a:pt x="754380" y="105410"/>
                  </a:cubicBezTo>
                  <a:cubicBezTo>
                    <a:pt x="772160" y="97790"/>
                    <a:pt x="798830" y="99060"/>
                    <a:pt x="816610" y="104140"/>
                  </a:cubicBezTo>
                  <a:cubicBezTo>
                    <a:pt x="830580" y="109220"/>
                    <a:pt x="842010" y="118110"/>
                    <a:pt x="850900" y="128270"/>
                  </a:cubicBezTo>
                  <a:cubicBezTo>
                    <a:pt x="859790" y="138430"/>
                    <a:pt x="866140" y="148590"/>
                    <a:pt x="869950" y="165100"/>
                  </a:cubicBezTo>
                  <a:cubicBezTo>
                    <a:pt x="875030" y="191770"/>
                    <a:pt x="842010" y="246380"/>
                    <a:pt x="861060" y="275590"/>
                  </a:cubicBezTo>
                  <a:cubicBezTo>
                    <a:pt x="887730" y="318770"/>
                    <a:pt x="1012190" y="341630"/>
                    <a:pt x="1073150" y="359410"/>
                  </a:cubicBezTo>
                  <a:cubicBezTo>
                    <a:pt x="1115060" y="370840"/>
                    <a:pt x="1151890" y="368300"/>
                    <a:pt x="1184910" y="381000"/>
                  </a:cubicBezTo>
                  <a:cubicBezTo>
                    <a:pt x="1212850" y="391160"/>
                    <a:pt x="1231900" y="415290"/>
                    <a:pt x="1258570" y="425450"/>
                  </a:cubicBezTo>
                  <a:cubicBezTo>
                    <a:pt x="1285240" y="436880"/>
                    <a:pt x="1304290" y="439420"/>
                    <a:pt x="1343660" y="443230"/>
                  </a:cubicBezTo>
                  <a:cubicBezTo>
                    <a:pt x="1432560" y="452120"/>
                    <a:pt x="1687830" y="458470"/>
                    <a:pt x="1783080" y="443230"/>
                  </a:cubicBezTo>
                  <a:cubicBezTo>
                    <a:pt x="1832610" y="435610"/>
                    <a:pt x="1878330" y="427990"/>
                    <a:pt x="1889760" y="408940"/>
                  </a:cubicBezTo>
                  <a:cubicBezTo>
                    <a:pt x="1898650" y="396240"/>
                    <a:pt x="1878330" y="373380"/>
                    <a:pt x="1883410" y="358140"/>
                  </a:cubicBezTo>
                  <a:cubicBezTo>
                    <a:pt x="1888490" y="341630"/>
                    <a:pt x="1910080" y="321310"/>
                    <a:pt x="1925320" y="312420"/>
                  </a:cubicBezTo>
                  <a:cubicBezTo>
                    <a:pt x="1938020" y="306070"/>
                    <a:pt x="1953260" y="303530"/>
                    <a:pt x="1967230" y="303530"/>
                  </a:cubicBezTo>
                  <a:cubicBezTo>
                    <a:pt x="1979930" y="304800"/>
                    <a:pt x="1995170" y="308610"/>
                    <a:pt x="2006600" y="314960"/>
                  </a:cubicBezTo>
                  <a:cubicBezTo>
                    <a:pt x="2019300" y="321310"/>
                    <a:pt x="2030730" y="331470"/>
                    <a:pt x="2037080" y="344170"/>
                  </a:cubicBezTo>
                  <a:cubicBezTo>
                    <a:pt x="2045970" y="359410"/>
                    <a:pt x="2056130" y="384810"/>
                    <a:pt x="2051050" y="405130"/>
                  </a:cubicBezTo>
                  <a:cubicBezTo>
                    <a:pt x="2043430" y="429260"/>
                    <a:pt x="1993900" y="447040"/>
                    <a:pt x="1982470" y="474980"/>
                  </a:cubicBezTo>
                  <a:cubicBezTo>
                    <a:pt x="1969770" y="504190"/>
                    <a:pt x="1990090" y="542290"/>
                    <a:pt x="1981200" y="575310"/>
                  </a:cubicBezTo>
                  <a:cubicBezTo>
                    <a:pt x="1971040" y="612140"/>
                    <a:pt x="1945640" y="652780"/>
                    <a:pt x="1920240" y="683260"/>
                  </a:cubicBezTo>
                  <a:cubicBezTo>
                    <a:pt x="1896110" y="711200"/>
                    <a:pt x="1863090" y="735330"/>
                    <a:pt x="1831340" y="749300"/>
                  </a:cubicBezTo>
                  <a:cubicBezTo>
                    <a:pt x="1803400" y="760730"/>
                    <a:pt x="1780540" y="767080"/>
                    <a:pt x="1744980" y="763270"/>
                  </a:cubicBezTo>
                  <a:cubicBezTo>
                    <a:pt x="1686560" y="759460"/>
                    <a:pt x="1596390" y="720090"/>
                    <a:pt x="1512570" y="687070"/>
                  </a:cubicBezTo>
                  <a:cubicBezTo>
                    <a:pt x="1413510" y="646430"/>
                    <a:pt x="1289050" y="585470"/>
                    <a:pt x="1191260" y="534670"/>
                  </a:cubicBezTo>
                  <a:cubicBezTo>
                    <a:pt x="1106170" y="491490"/>
                    <a:pt x="1017270" y="448310"/>
                    <a:pt x="957580" y="407670"/>
                  </a:cubicBezTo>
                  <a:cubicBezTo>
                    <a:pt x="914400" y="378460"/>
                    <a:pt x="899160" y="349250"/>
                    <a:pt x="855980" y="321310"/>
                  </a:cubicBezTo>
                  <a:cubicBezTo>
                    <a:pt x="796290" y="281940"/>
                    <a:pt x="692150" y="232410"/>
                    <a:pt x="627380" y="203200"/>
                  </a:cubicBezTo>
                  <a:cubicBezTo>
                    <a:pt x="581660" y="182880"/>
                    <a:pt x="532130" y="176530"/>
                    <a:pt x="508000" y="158750"/>
                  </a:cubicBezTo>
                  <a:cubicBezTo>
                    <a:pt x="494030" y="148590"/>
                    <a:pt x="486410" y="140970"/>
                    <a:pt x="481330" y="127000"/>
                  </a:cubicBezTo>
                  <a:cubicBezTo>
                    <a:pt x="474980" y="110490"/>
                    <a:pt x="472440" y="83820"/>
                    <a:pt x="476250" y="66040"/>
                  </a:cubicBezTo>
                  <a:cubicBezTo>
                    <a:pt x="480060" y="52070"/>
                    <a:pt x="487680" y="40640"/>
                    <a:pt x="496570" y="30480"/>
                  </a:cubicBezTo>
                  <a:cubicBezTo>
                    <a:pt x="505460" y="21590"/>
                    <a:pt x="514350" y="12700"/>
                    <a:pt x="530860" y="8890"/>
                  </a:cubicBezTo>
                  <a:cubicBezTo>
                    <a:pt x="567690" y="0"/>
                    <a:pt x="662940" y="8890"/>
                    <a:pt x="709930" y="24130"/>
                  </a:cubicBezTo>
                  <a:cubicBezTo>
                    <a:pt x="745490" y="35560"/>
                    <a:pt x="763270" y="62230"/>
                    <a:pt x="795020" y="76200"/>
                  </a:cubicBezTo>
                  <a:cubicBezTo>
                    <a:pt x="826770" y="88900"/>
                    <a:pt x="869950" y="90170"/>
                    <a:pt x="901700" y="104140"/>
                  </a:cubicBezTo>
                  <a:cubicBezTo>
                    <a:pt x="929640" y="116840"/>
                    <a:pt x="962660" y="134620"/>
                    <a:pt x="976630" y="152400"/>
                  </a:cubicBezTo>
                  <a:cubicBezTo>
                    <a:pt x="986790" y="163830"/>
                    <a:pt x="990600" y="176530"/>
                    <a:pt x="990600" y="190500"/>
                  </a:cubicBezTo>
                  <a:cubicBezTo>
                    <a:pt x="991870" y="208280"/>
                    <a:pt x="985520" y="236220"/>
                    <a:pt x="975360" y="251460"/>
                  </a:cubicBezTo>
                  <a:cubicBezTo>
                    <a:pt x="967740" y="262890"/>
                    <a:pt x="956310" y="271780"/>
                    <a:pt x="944880" y="278130"/>
                  </a:cubicBezTo>
                  <a:cubicBezTo>
                    <a:pt x="932180" y="284480"/>
                    <a:pt x="916940" y="288290"/>
                    <a:pt x="904240" y="288290"/>
                  </a:cubicBezTo>
                  <a:cubicBezTo>
                    <a:pt x="890270" y="288290"/>
                    <a:pt x="875030" y="284480"/>
                    <a:pt x="863600" y="278130"/>
                  </a:cubicBezTo>
                  <a:cubicBezTo>
                    <a:pt x="850900" y="271780"/>
                    <a:pt x="830580" y="252730"/>
                    <a:pt x="831850" y="250190"/>
                  </a:cubicBezTo>
                  <a:cubicBezTo>
                    <a:pt x="834390" y="245110"/>
                    <a:pt x="929640" y="280670"/>
                    <a:pt x="928370" y="284480"/>
                  </a:cubicBezTo>
                  <a:cubicBezTo>
                    <a:pt x="928370" y="289560"/>
                    <a:pt x="852170" y="285750"/>
                    <a:pt x="817880" y="274320"/>
                  </a:cubicBezTo>
                  <a:cubicBezTo>
                    <a:pt x="781050" y="262890"/>
                    <a:pt x="748030" y="218440"/>
                    <a:pt x="716280" y="214630"/>
                  </a:cubicBezTo>
                  <a:cubicBezTo>
                    <a:pt x="693420" y="212090"/>
                    <a:pt x="670560" y="236220"/>
                    <a:pt x="651510" y="232410"/>
                  </a:cubicBezTo>
                  <a:cubicBezTo>
                    <a:pt x="632460" y="228600"/>
                    <a:pt x="612140" y="208280"/>
                    <a:pt x="601980" y="194310"/>
                  </a:cubicBezTo>
                  <a:cubicBezTo>
                    <a:pt x="593090" y="181610"/>
                    <a:pt x="590550" y="167640"/>
                    <a:pt x="589280" y="153670"/>
                  </a:cubicBezTo>
                  <a:cubicBezTo>
                    <a:pt x="588010" y="140970"/>
                    <a:pt x="589280" y="125730"/>
                    <a:pt x="595630" y="113030"/>
                  </a:cubicBezTo>
                  <a:cubicBezTo>
                    <a:pt x="604520" y="96520"/>
                    <a:pt x="623570" y="76200"/>
                    <a:pt x="640080" y="68580"/>
                  </a:cubicBezTo>
                  <a:cubicBezTo>
                    <a:pt x="652780" y="60960"/>
                    <a:pt x="662940" y="55880"/>
                    <a:pt x="680720" y="59690"/>
                  </a:cubicBezTo>
                  <a:cubicBezTo>
                    <a:pt x="726440" y="72390"/>
                    <a:pt x="833120" y="173990"/>
                    <a:pt x="899160" y="240030"/>
                  </a:cubicBezTo>
                  <a:cubicBezTo>
                    <a:pt x="965200" y="306070"/>
                    <a:pt x="1047750" y="401320"/>
                    <a:pt x="1079500" y="455930"/>
                  </a:cubicBezTo>
                  <a:cubicBezTo>
                    <a:pt x="1097280" y="485140"/>
                    <a:pt x="1094740" y="506730"/>
                    <a:pt x="1108710" y="528320"/>
                  </a:cubicBezTo>
                  <a:cubicBezTo>
                    <a:pt x="1122680" y="549910"/>
                    <a:pt x="1137920" y="579120"/>
                    <a:pt x="1160780" y="585470"/>
                  </a:cubicBezTo>
                  <a:cubicBezTo>
                    <a:pt x="1184910" y="593090"/>
                    <a:pt x="1253490" y="561340"/>
                    <a:pt x="1253490" y="561340"/>
                  </a:cubicBezTo>
                  <a:cubicBezTo>
                    <a:pt x="1253490" y="562610"/>
                    <a:pt x="1193800" y="591820"/>
                    <a:pt x="1164590" y="590550"/>
                  </a:cubicBezTo>
                  <a:cubicBezTo>
                    <a:pt x="1136650" y="588010"/>
                    <a:pt x="1118870" y="563880"/>
                    <a:pt x="1083310" y="549910"/>
                  </a:cubicBezTo>
                  <a:cubicBezTo>
                    <a:pt x="1021080" y="525780"/>
                    <a:pt x="902970" y="487680"/>
                    <a:pt x="824230" y="474980"/>
                  </a:cubicBezTo>
                  <a:cubicBezTo>
                    <a:pt x="758190" y="463550"/>
                    <a:pt x="688340" y="477520"/>
                    <a:pt x="641350" y="468630"/>
                  </a:cubicBezTo>
                  <a:cubicBezTo>
                    <a:pt x="610870" y="463550"/>
                    <a:pt x="574040" y="436880"/>
                    <a:pt x="567690" y="443230"/>
                  </a:cubicBezTo>
                  <a:cubicBezTo>
                    <a:pt x="562610" y="450850"/>
                    <a:pt x="613410" y="491490"/>
                    <a:pt x="624840" y="527050"/>
                  </a:cubicBezTo>
                  <a:cubicBezTo>
                    <a:pt x="638810" y="575310"/>
                    <a:pt x="629920" y="659130"/>
                    <a:pt x="623570" y="713740"/>
                  </a:cubicBezTo>
                  <a:cubicBezTo>
                    <a:pt x="619760" y="759460"/>
                    <a:pt x="604520" y="789940"/>
                    <a:pt x="599440" y="834390"/>
                  </a:cubicBezTo>
                  <a:cubicBezTo>
                    <a:pt x="593090" y="886460"/>
                    <a:pt x="601980" y="956310"/>
                    <a:pt x="594360" y="1010920"/>
                  </a:cubicBezTo>
                  <a:cubicBezTo>
                    <a:pt x="588010" y="1059180"/>
                    <a:pt x="585470" y="1115060"/>
                    <a:pt x="560070" y="1148080"/>
                  </a:cubicBezTo>
                  <a:cubicBezTo>
                    <a:pt x="537210" y="1177290"/>
                    <a:pt x="491490" y="1192530"/>
                    <a:pt x="455930" y="1201420"/>
                  </a:cubicBezTo>
                  <a:cubicBezTo>
                    <a:pt x="422910" y="1211580"/>
                    <a:pt x="389890" y="1193800"/>
                    <a:pt x="354330" y="1207770"/>
                  </a:cubicBezTo>
                  <a:cubicBezTo>
                    <a:pt x="299720" y="1226820"/>
                    <a:pt x="228600" y="1342390"/>
                    <a:pt x="173990" y="1341120"/>
                  </a:cubicBezTo>
                  <a:cubicBezTo>
                    <a:pt x="129540" y="1341120"/>
                    <a:pt x="49530" y="1268730"/>
                    <a:pt x="52070" y="1247140"/>
                  </a:cubicBezTo>
                  <a:cubicBezTo>
                    <a:pt x="55880" y="1228090"/>
                    <a:pt x="127000" y="1230630"/>
                    <a:pt x="156210" y="1211580"/>
                  </a:cubicBezTo>
                  <a:cubicBezTo>
                    <a:pt x="184150" y="1193800"/>
                    <a:pt x="199390" y="1150620"/>
                    <a:pt x="223520" y="1135380"/>
                  </a:cubicBezTo>
                  <a:cubicBezTo>
                    <a:pt x="241300" y="1125220"/>
                    <a:pt x="260350" y="1120140"/>
                    <a:pt x="276860" y="1121410"/>
                  </a:cubicBezTo>
                  <a:cubicBezTo>
                    <a:pt x="294640" y="1122680"/>
                    <a:pt x="316230" y="1131570"/>
                    <a:pt x="328930" y="1143000"/>
                  </a:cubicBezTo>
                  <a:cubicBezTo>
                    <a:pt x="342900" y="1154430"/>
                    <a:pt x="354330" y="1173480"/>
                    <a:pt x="358140" y="1191260"/>
                  </a:cubicBezTo>
                  <a:cubicBezTo>
                    <a:pt x="361950" y="1207770"/>
                    <a:pt x="359410" y="1230630"/>
                    <a:pt x="351790" y="1247140"/>
                  </a:cubicBezTo>
                  <a:cubicBezTo>
                    <a:pt x="344170" y="1262380"/>
                    <a:pt x="327660" y="1278890"/>
                    <a:pt x="312420" y="1286510"/>
                  </a:cubicBezTo>
                  <a:cubicBezTo>
                    <a:pt x="297180" y="1295400"/>
                    <a:pt x="275590" y="1300480"/>
                    <a:pt x="256540" y="1295400"/>
                  </a:cubicBezTo>
                  <a:cubicBezTo>
                    <a:pt x="234950" y="1290320"/>
                    <a:pt x="201930" y="1267460"/>
                    <a:pt x="191770" y="1245870"/>
                  </a:cubicBezTo>
                  <a:cubicBezTo>
                    <a:pt x="181610" y="1223010"/>
                    <a:pt x="186690" y="1183640"/>
                    <a:pt x="196850" y="1163320"/>
                  </a:cubicBezTo>
                  <a:cubicBezTo>
                    <a:pt x="205740" y="1146810"/>
                    <a:pt x="222250" y="1132840"/>
                    <a:pt x="240030" y="1127760"/>
                  </a:cubicBezTo>
                  <a:cubicBezTo>
                    <a:pt x="261620" y="1120140"/>
                    <a:pt x="302260" y="1125220"/>
                    <a:pt x="321310" y="1136650"/>
                  </a:cubicBezTo>
                  <a:cubicBezTo>
                    <a:pt x="337820" y="1146810"/>
                    <a:pt x="349250" y="1164590"/>
                    <a:pt x="355600" y="1182370"/>
                  </a:cubicBezTo>
                  <a:cubicBezTo>
                    <a:pt x="360680" y="1198880"/>
                    <a:pt x="359410" y="1217930"/>
                    <a:pt x="354330" y="1238250"/>
                  </a:cubicBezTo>
                  <a:cubicBezTo>
                    <a:pt x="349250" y="1261110"/>
                    <a:pt x="337820" y="1291590"/>
                    <a:pt x="321310" y="1313180"/>
                  </a:cubicBezTo>
                  <a:cubicBezTo>
                    <a:pt x="303530" y="1336040"/>
                    <a:pt x="279400" y="1357630"/>
                    <a:pt x="250190" y="1371600"/>
                  </a:cubicBezTo>
                  <a:cubicBezTo>
                    <a:pt x="215900" y="1386840"/>
                    <a:pt x="165100" y="1398270"/>
                    <a:pt x="125730" y="1391920"/>
                  </a:cubicBezTo>
                  <a:cubicBezTo>
                    <a:pt x="86360" y="1385570"/>
                    <a:pt x="22860" y="1366520"/>
                    <a:pt x="11430" y="1336040"/>
                  </a:cubicBezTo>
                  <a:cubicBezTo>
                    <a:pt x="0" y="1303020"/>
                    <a:pt x="50800" y="1225550"/>
                    <a:pt x="78740" y="1193800"/>
                  </a:cubicBezTo>
                  <a:cubicBezTo>
                    <a:pt x="97790" y="1172210"/>
                    <a:pt x="121920" y="1170940"/>
                    <a:pt x="143510" y="1151890"/>
                  </a:cubicBezTo>
                  <a:cubicBezTo>
                    <a:pt x="170180" y="1129030"/>
                    <a:pt x="189230" y="1082040"/>
                    <a:pt x="220980" y="1061720"/>
                  </a:cubicBezTo>
                  <a:cubicBezTo>
                    <a:pt x="250190" y="1043940"/>
                    <a:pt x="288290" y="1036320"/>
                    <a:pt x="322580" y="1033780"/>
                  </a:cubicBezTo>
                  <a:cubicBezTo>
                    <a:pt x="355600" y="1029970"/>
                    <a:pt x="401320" y="1057910"/>
                    <a:pt x="421640" y="1040130"/>
                  </a:cubicBezTo>
                  <a:cubicBezTo>
                    <a:pt x="447040" y="1014730"/>
                    <a:pt x="416560" y="904240"/>
                    <a:pt x="424180" y="853440"/>
                  </a:cubicBezTo>
                  <a:cubicBezTo>
                    <a:pt x="429260" y="815340"/>
                    <a:pt x="445770" y="801370"/>
                    <a:pt x="452120" y="758190"/>
                  </a:cubicBezTo>
                  <a:cubicBezTo>
                    <a:pt x="463550" y="674370"/>
                    <a:pt x="426720" y="457200"/>
                    <a:pt x="455930" y="375920"/>
                  </a:cubicBezTo>
                  <a:cubicBezTo>
                    <a:pt x="472440" y="331470"/>
                    <a:pt x="492760" y="302260"/>
                    <a:pt x="533400" y="284480"/>
                  </a:cubicBezTo>
                  <a:cubicBezTo>
                    <a:pt x="599440" y="255270"/>
                    <a:pt x="772160" y="290830"/>
                    <a:pt x="852170" y="303530"/>
                  </a:cubicBezTo>
                  <a:cubicBezTo>
                    <a:pt x="900430" y="311150"/>
                    <a:pt x="924560" y="318770"/>
                    <a:pt x="969010" y="334010"/>
                  </a:cubicBezTo>
                  <a:cubicBezTo>
                    <a:pt x="1031240" y="355600"/>
                    <a:pt x="1115060" y="402590"/>
                    <a:pt x="1184910" y="425450"/>
                  </a:cubicBezTo>
                  <a:cubicBezTo>
                    <a:pt x="1245870" y="445770"/>
                    <a:pt x="1325880" y="434340"/>
                    <a:pt x="1363980" y="467360"/>
                  </a:cubicBezTo>
                  <a:cubicBezTo>
                    <a:pt x="1398270" y="495300"/>
                    <a:pt x="1419860" y="554990"/>
                    <a:pt x="1417320" y="593090"/>
                  </a:cubicBezTo>
                  <a:cubicBezTo>
                    <a:pt x="1413510" y="627380"/>
                    <a:pt x="1384300" y="665480"/>
                    <a:pt x="1356360" y="689610"/>
                  </a:cubicBezTo>
                  <a:cubicBezTo>
                    <a:pt x="1329690" y="713740"/>
                    <a:pt x="1292860" y="728980"/>
                    <a:pt x="1252220" y="735330"/>
                  </a:cubicBezTo>
                  <a:cubicBezTo>
                    <a:pt x="1201420" y="744220"/>
                    <a:pt x="1132840" y="749300"/>
                    <a:pt x="1070610" y="716280"/>
                  </a:cubicBezTo>
                  <a:cubicBezTo>
                    <a:pt x="970280" y="664210"/>
                    <a:pt x="840740" y="431800"/>
                    <a:pt x="758190" y="347980"/>
                  </a:cubicBezTo>
                  <a:cubicBezTo>
                    <a:pt x="709930" y="300990"/>
                    <a:pt x="661670" y="280670"/>
                    <a:pt x="635000" y="245110"/>
                  </a:cubicBezTo>
                  <a:cubicBezTo>
                    <a:pt x="615950" y="218440"/>
                    <a:pt x="595630" y="166370"/>
                    <a:pt x="599440" y="162560"/>
                  </a:cubicBezTo>
                  <a:cubicBezTo>
                    <a:pt x="604520" y="160020"/>
                    <a:pt x="675640" y="231140"/>
                    <a:pt x="671830" y="234950"/>
                  </a:cubicBezTo>
                  <a:cubicBezTo>
                    <a:pt x="669290" y="238760"/>
                    <a:pt x="628650" y="224790"/>
                    <a:pt x="614680" y="210820"/>
                  </a:cubicBezTo>
                  <a:cubicBezTo>
                    <a:pt x="601980" y="196850"/>
                    <a:pt x="591820" y="171450"/>
                    <a:pt x="589280" y="153670"/>
                  </a:cubicBezTo>
                  <a:cubicBezTo>
                    <a:pt x="586740" y="139700"/>
                    <a:pt x="590550" y="125730"/>
                    <a:pt x="595630" y="113030"/>
                  </a:cubicBezTo>
                  <a:cubicBezTo>
                    <a:pt x="601980" y="100330"/>
                    <a:pt x="609600" y="87630"/>
                    <a:pt x="622300" y="80010"/>
                  </a:cubicBezTo>
                  <a:cubicBezTo>
                    <a:pt x="636270" y="68580"/>
                    <a:pt x="657860" y="62230"/>
                    <a:pt x="680720" y="59690"/>
                  </a:cubicBezTo>
                  <a:cubicBezTo>
                    <a:pt x="711200" y="57150"/>
                    <a:pt x="756920" y="58420"/>
                    <a:pt x="788670" y="71120"/>
                  </a:cubicBezTo>
                  <a:cubicBezTo>
                    <a:pt x="817880" y="81280"/>
                    <a:pt x="835660" y="110490"/>
                    <a:pt x="864870" y="123190"/>
                  </a:cubicBezTo>
                  <a:cubicBezTo>
                    <a:pt x="896620" y="138430"/>
                    <a:pt x="956310" y="132080"/>
                    <a:pt x="976630" y="152400"/>
                  </a:cubicBezTo>
                  <a:cubicBezTo>
                    <a:pt x="990600" y="166370"/>
                    <a:pt x="991870" y="194310"/>
                    <a:pt x="990600" y="212090"/>
                  </a:cubicBezTo>
                  <a:cubicBezTo>
                    <a:pt x="989330" y="226060"/>
                    <a:pt x="982980" y="240030"/>
                    <a:pt x="975360" y="251460"/>
                  </a:cubicBezTo>
                  <a:cubicBezTo>
                    <a:pt x="967740" y="261620"/>
                    <a:pt x="957580" y="271780"/>
                    <a:pt x="944880" y="278130"/>
                  </a:cubicBezTo>
                  <a:cubicBezTo>
                    <a:pt x="928370" y="285750"/>
                    <a:pt x="901700" y="289560"/>
                    <a:pt x="882650" y="285750"/>
                  </a:cubicBezTo>
                  <a:cubicBezTo>
                    <a:pt x="864870" y="280670"/>
                    <a:pt x="838200" y="247650"/>
                    <a:pt x="831850" y="250190"/>
                  </a:cubicBezTo>
                  <a:cubicBezTo>
                    <a:pt x="830580" y="251460"/>
                    <a:pt x="834390" y="259080"/>
                    <a:pt x="831850" y="260350"/>
                  </a:cubicBezTo>
                  <a:cubicBezTo>
                    <a:pt x="821690" y="266700"/>
                    <a:pt x="760730" y="237490"/>
                    <a:pt x="726440" y="222250"/>
                  </a:cubicBezTo>
                  <a:cubicBezTo>
                    <a:pt x="694690" y="208280"/>
                    <a:pt x="664210" y="181610"/>
                    <a:pt x="633730" y="173990"/>
                  </a:cubicBezTo>
                  <a:cubicBezTo>
                    <a:pt x="604520" y="167640"/>
                    <a:pt x="568960" y="179070"/>
                    <a:pt x="546100" y="175260"/>
                  </a:cubicBezTo>
                  <a:cubicBezTo>
                    <a:pt x="529590" y="171450"/>
                    <a:pt x="518160" y="167640"/>
                    <a:pt x="508000" y="158750"/>
                  </a:cubicBezTo>
                  <a:cubicBezTo>
                    <a:pt x="494030" y="147320"/>
                    <a:pt x="480060" y="124460"/>
                    <a:pt x="474980" y="107950"/>
                  </a:cubicBezTo>
                  <a:cubicBezTo>
                    <a:pt x="471170" y="93980"/>
                    <a:pt x="472440" y="78740"/>
                    <a:pt x="476250" y="66040"/>
                  </a:cubicBezTo>
                  <a:cubicBezTo>
                    <a:pt x="480060" y="53340"/>
                    <a:pt x="487680" y="40640"/>
                    <a:pt x="496570" y="30480"/>
                  </a:cubicBezTo>
                  <a:cubicBezTo>
                    <a:pt x="505460" y="21590"/>
                    <a:pt x="515620" y="12700"/>
                    <a:pt x="530860" y="8890"/>
                  </a:cubicBezTo>
                  <a:cubicBezTo>
                    <a:pt x="557530" y="1270"/>
                    <a:pt x="613410" y="5080"/>
                    <a:pt x="647700" y="16510"/>
                  </a:cubicBezTo>
                  <a:cubicBezTo>
                    <a:pt x="679450" y="26670"/>
                    <a:pt x="697230" y="52070"/>
                    <a:pt x="732790" y="72390"/>
                  </a:cubicBezTo>
                  <a:cubicBezTo>
                    <a:pt x="786130" y="102870"/>
                    <a:pt x="887730" y="129540"/>
                    <a:pt x="944880" y="168910"/>
                  </a:cubicBezTo>
                  <a:cubicBezTo>
                    <a:pt x="991870" y="201930"/>
                    <a:pt x="1023620" y="254000"/>
                    <a:pt x="1059180" y="280670"/>
                  </a:cubicBezTo>
                  <a:cubicBezTo>
                    <a:pt x="1084580" y="298450"/>
                    <a:pt x="1096010" y="303530"/>
                    <a:pt x="1129030" y="320040"/>
                  </a:cubicBezTo>
                  <a:cubicBezTo>
                    <a:pt x="1205230" y="360680"/>
                    <a:pt x="1393190" y="454660"/>
                    <a:pt x="1506220" y="501650"/>
                  </a:cubicBezTo>
                  <a:cubicBezTo>
                    <a:pt x="1596390" y="538480"/>
                    <a:pt x="1701800" y="599440"/>
                    <a:pt x="1752600" y="588010"/>
                  </a:cubicBezTo>
                  <a:cubicBezTo>
                    <a:pt x="1779270" y="581660"/>
                    <a:pt x="1797050" y="556260"/>
                    <a:pt x="1807210" y="533400"/>
                  </a:cubicBezTo>
                  <a:cubicBezTo>
                    <a:pt x="1818640" y="511810"/>
                    <a:pt x="1805940" y="482600"/>
                    <a:pt x="1816100" y="454660"/>
                  </a:cubicBezTo>
                  <a:cubicBezTo>
                    <a:pt x="1830070" y="417830"/>
                    <a:pt x="1868170" y="364490"/>
                    <a:pt x="1893570" y="339090"/>
                  </a:cubicBezTo>
                  <a:cubicBezTo>
                    <a:pt x="1911350" y="322580"/>
                    <a:pt x="1926590" y="309880"/>
                    <a:pt x="1945640" y="306070"/>
                  </a:cubicBezTo>
                  <a:cubicBezTo>
                    <a:pt x="1964690" y="302260"/>
                    <a:pt x="1991360" y="307340"/>
                    <a:pt x="2006600" y="314960"/>
                  </a:cubicBezTo>
                  <a:cubicBezTo>
                    <a:pt x="2020570" y="321310"/>
                    <a:pt x="2030730" y="331470"/>
                    <a:pt x="2037080" y="344170"/>
                  </a:cubicBezTo>
                  <a:cubicBezTo>
                    <a:pt x="2045970" y="359410"/>
                    <a:pt x="2049780" y="405130"/>
                    <a:pt x="2051050" y="405130"/>
                  </a:cubicBezTo>
                  <a:cubicBezTo>
                    <a:pt x="2051050" y="403860"/>
                    <a:pt x="2049780" y="369570"/>
                    <a:pt x="2045970" y="369570"/>
                  </a:cubicBezTo>
                  <a:cubicBezTo>
                    <a:pt x="2040890" y="369570"/>
                    <a:pt x="2034540" y="469900"/>
                    <a:pt x="2011680" y="506730"/>
                  </a:cubicBezTo>
                  <a:cubicBezTo>
                    <a:pt x="1991360" y="542290"/>
                    <a:pt x="1958340" y="574040"/>
                    <a:pt x="1924050" y="591820"/>
                  </a:cubicBezTo>
                  <a:cubicBezTo>
                    <a:pt x="1891030" y="609600"/>
                    <a:pt x="1864360" y="612140"/>
                    <a:pt x="1813560" y="618490"/>
                  </a:cubicBezTo>
                  <a:cubicBezTo>
                    <a:pt x="1701800" y="631190"/>
                    <a:pt x="1449070" y="651510"/>
                    <a:pt x="1273810" y="614680"/>
                  </a:cubicBezTo>
                  <a:cubicBezTo>
                    <a:pt x="1092200" y="576580"/>
                    <a:pt x="825500" y="467360"/>
                    <a:pt x="741680" y="387350"/>
                  </a:cubicBezTo>
                  <a:cubicBezTo>
                    <a:pt x="702310" y="349250"/>
                    <a:pt x="692150" y="312420"/>
                    <a:pt x="687070" y="271780"/>
                  </a:cubicBezTo>
                  <a:cubicBezTo>
                    <a:pt x="680720" y="232410"/>
                    <a:pt x="692150" y="175260"/>
                    <a:pt x="708660" y="146050"/>
                  </a:cubicBezTo>
                  <a:cubicBezTo>
                    <a:pt x="720090" y="125730"/>
                    <a:pt x="736600" y="111760"/>
                    <a:pt x="754380" y="105410"/>
                  </a:cubicBezTo>
                  <a:cubicBezTo>
                    <a:pt x="772160" y="97790"/>
                    <a:pt x="797560" y="97790"/>
                    <a:pt x="816610" y="104140"/>
                  </a:cubicBezTo>
                  <a:cubicBezTo>
                    <a:pt x="834390" y="111760"/>
                    <a:pt x="853440" y="130810"/>
                    <a:pt x="862330" y="144780"/>
                  </a:cubicBezTo>
                  <a:cubicBezTo>
                    <a:pt x="869950" y="157480"/>
                    <a:pt x="871220" y="185420"/>
                    <a:pt x="872490" y="185420"/>
                  </a:cubicBezTo>
                  <a:cubicBezTo>
                    <a:pt x="873760" y="185420"/>
                    <a:pt x="875030" y="170180"/>
                    <a:pt x="875030" y="170180"/>
                  </a:cubicBezTo>
                  <a:cubicBezTo>
                    <a:pt x="875030" y="170180"/>
                    <a:pt x="845820" y="251460"/>
                    <a:pt x="858520" y="269240"/>
                  </a:cubicBezTo>
                  <a:cubicBezTo>
                    <a:pt x="869950" y="284480"/>
                    <a:pt x="910590" y="267970"/>
                    <a:pt x="937260" y="278130"/>
                  </a:cubicBezTo>
                  <a:cubicBezTo>
                    <a:pt x="970280" y="290830"/>
                    <a:pt x="991870" y="323850"/>
                    <a:pt x="1037590" y="345440"/>
                  </a:cubicBezTo>
                  <a:cubicBezTo>
                    <a:pt x="1116330" y="383540"/>
                    <a:pt x="1287780" y="427990"/>
                    <a:pt x="1385570" y="452120"/>
                  </a:cubicBezTo>
                  <a:cubicBezTo>
                    <a:pt x="1452880" y="469900"/>
                    <a:pt x="1506220" y="468630"/>
                    <a:pt x="1560830" y="487680"/>
                  </a:cubicBezTo>
                  <a:cubicBezTo>
                    <a:pt x="1615440" y="506730"/>
                    <a:pt x="1670050" y="551180"/>
                    <a:pt x="1714500" y="566420"/>
                  </a:cubicBezTo>
                  <a:cubicBezTo>
                    <a:pt x="1746250" y="576580"/>
                    <a:pt x="1798320" y="571500"/>
                    <a:pt x="1799590" y="581660"/>
                  </a:cubicBezTo>
                  <a:cubicBezTo>
                    <a:pt x="1802130" y="591820"/>
                    <a:pt x="1736090" y="636270"/>
                    <a:pt x="1722120" y="627380"/>
                  </a:cubicBezTo>
                  <a:cubicBezTo>
                    <a:pt x="1700530" y="614680"/>
                    <a:pt x="1717040" y="499110"/>
                    <a:pt x="1724660" y="448310"/>
                  </a:cubicBezTo>
                  <a:cubicBezTo>
                    <a:pt x="1729740" y="408940"/>
                    <a:pt x="1728470" y="363220"/>
                    <a:pt x="1752600" y="347980"/>
                  </a:cubicBezTo>
                  <a:cubicBezTo>
                    <a:pt x="1781810" y="328930"/>
                    <a:pt x="1864360" y="339090"/>
                    <a:pt x="1903730" y="370840"/>
                  </a:cubicBezTo>
                  <a:cubicBezTo>
                    <a:pt x="1955800" y="414020"/>
                    <a:pt x="1991360" y="582930"/>
                    <a:pt x="2000250" y="631190"/>
                  </a:cubicBezTo>
                  <a:cubicBezTo>
                    <a:pt x="2002790" y="648970"/>
                    <a:pt x="2001520" y="657860"/>
                    <a:pt x="1998980" y="669290"/>
                  </a:cubicBezTo>
                  <a:cubicBezTo>
                    <a:pt x="1996440" y="680720"/>
                    <a:pt x="1990090" y="693420"/>
                    <a:pt x="1981200" y="702310"/>
                  </a:cubicBezTo>
                  <a:cubicBezTo>
                    <a:pt x="1969770" y="712470"/>
                    <a:pt x="1948180" y="725170"/>
                    <a:pt x="1931670" y="726440"/>
                  </a:cubicBezTo>
                  <a:cubicBezTo>
                    <a:pt x="1913890" y="728980"/>
                    <a:pt x="1891030" y="721360"/>
                    <a:pt x="1877060" y="712470"/>
                  </a:cubicBezTo>
                  <a:cubicBezTo>
                    <a:pt x="1866900" y="704850"/>
                    <a:pt x="1852930" y="683260"/>
                    <a:pt x="1852930" y="683260"/>
                  </a:cubicBezTo>
                </a:path>
              </a:pathLst>
            </a:custGeom>
            <a:solidFill>
              <a:srgbClr val="FFFFFF"/>
            </a:solidFill>
            <a:ln cap="sq">
              <a:noFill/>
              <a:prstDash val="solid"/>
              <a:miter/>
            </a:ln>
          </p:spPr>
        </p:sp>
      </p:grpSp>
      <p:grpSp>
        <p:nvGrpSpPr>
          <p:cNvPr id="14" name="Group 14"/>
          <p:cNvGrpSpPr/>
          <p:nvPr/>
        </p:nvGrpSpPr>
        <p:grpSpPr>
          <a:xfrm>
            <a:off x="11880532" y="6448425"/>
            <a:ext cx="188595" cy="184785"/>
            <a:chOff x="0" y="0"/>
            <a:chExt cx="251460" cy="246380"/>
          </a:xfrm>
        </p:grpSpPr>
        <p:sp>
          <p:nvSpPr>
            <p:cNvPr id="15" name="Freeform 15"/>
            <p:cNvSpPr/>
            <p:nvPr/>
          </p:nvSpPr>
          <p:spPr>
            <a:xfrm>
              <a:off x="49530" y="49530"/>
              <a:ext cx="149860" cy="151130"/>
            </a:xfrm>
            <a:custGeom>
              <a:avLst/>
              <a:gdLst/>
              <a:ahLst/>
              <a:cxnLst/>
              <a:rect l="l" t="t" r="r" b="b"/>
              <a:pathLst>
                <a:path w="149860" h="151130">
                  <a:moveTo>
                    <a:pt x="149860" y="53340"/>
                  </a:moveTo>
                  <a:cubicBezTo>
                    <a:pt x="129540" y="134620"/>
                    <a:pt x="120650" y="140970"/>
                    <a:pt x="107950" y="146050"/>
                  </a:cubicBezTo>
                  <a:cubicBezTo>
                    <a:pt x="90170" y="151130"/>
                    <a:pt x="54610" y="148590"/>
                    <a:pt x="36830" y="140970"/>
                  </a:cubicBezTo>
                  <a:cubicBezTo>
                    <a:pt x="25400" y="135890"/>
                    <a:pt x="17780" y="125730"/>
                    <a:pt x="11430" y="115570"/>
                  </a:cubicBezTo>
                  <a:cubicBezTo>
                    <a:pt x="5080" y="105410"/>
                    <a:pt x="0" y="93980"/>
                    <a:pt x="1270" y="80010"/>
                  </a:cubicBezTo>
                  <a:cubicBezTo>
                    <a:pt x="1270" y="62230"/>
                    <a:pt x="16510" y="29210"/>
                    <a:pt x="29210" y="1651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sp>
      </p:grpSp>
      <p:grpSp>
        <p:nvGrpSpPr>
          <p:cNvPr id="16" name="Group 16"/>
          <p:cNvGrpSpPr/>
          <p:nvPr/>
        </p:nvGrpSpPr>
        <p:grpSpPr>
          <a:xfrm>
            <a:off x="11880532" y="6448425"/>
            <a:ext cx="188595" cy="184785"/>
            <a:chOff x="0" y="0"/>
            <a:chExt cx="251460" cy="246380"/>
          </a:xfrm>
        </p:grpSpPr>
        <p:sp>
          <p:nvSpPr>
            <p:cNvPr id="17" name="Freeform 17"/>
            <p:cNvSpPr/>
            <p:nvPr/>
          </p:nvSpPr>
          <p:spPr>
            <a:xfrm>
              <a:off x="49530" y="49530"/>
              <a:ext cx="149860" cy="151130"/>
            </a:xfrm>
            <a:custGeom>
              <a:avLst/>
              <a:gdLst/>
              <a:ahLst/>
              <a:cxnLst/>
              <a:rect l="l" t="t" r="r" b="b"/>
              <a:pathLst>
                <a:path w="149860" h="151130">
                  <a:moveTo>
                    <a:pt x="149860" y="53340"/>
                  </a:moveTo>
                  <a:cubicBezTo>
                    <a:pt x="129540" y="134620"/>
                    <a:pt x="120650" y="140970"/>
                    <a:pt x="107950" y="146050"/>
                  </a:cubicBezTo>
                  <a:cubicBezTo>
                    <a:pt x="90170" y="151130"/>
                    <a:pt x="54610" y="148590"/>
                    <a:pt x="36830" y="140970"/>
                  </a:cubicBezTo>
                  <a:cubicBezTo>
                    <a:pt x="25400" y="135890"/>
                    <a:pt x="17780" y="125730"/>
                    <a:pt x="11430" y="115570"/>
                  </a:cubicBezTo>
                  <a:cubicBezTo>
                    <a:pt x="5080" y="105410"/>
                    <a:pt x="0" y="93980"/>
                    <a:pt x="1270" y="80010"/>
                  </a:cubicBezTo>
                  <a:cubicBezTo>
                    <a:pt x="1270" y="62230"/>
                    <a:pt x="16510" y="29210"/>
                    <a:pt x="29210" y="1651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sp>
      </p:grpSp>
      <p:grpSp>
        <p:nvGrpSpPr>
          <p:cNvPr id="18" name="Group 18"/>
          <p:cNvGrpSpPr/>
          <p:nvPr/>
        </p:nvGrpSpPr>
        <p:grpSpPr>
          <a:xfrm>
            <a:off x="11946255" y="6448425"/>
            <a:ext cx="188595" cy="184785"/>
            <a:chOff x="0" y="0"/>
            <a:chExt cx="251460" cy="246380"/>
          </a:xfrm>
        </p:grpSpPr>
        <p:sp>
          <p:nvSpPr>
            <p:cNvPr id="19" name="Freeform 19"/>
            <p:cNvSpPr/>
            <p:nvPr/>
          </p:nvSpPr>
          <p:spPr>
            <a:xfrm>
              <a:off x="50800" y="49530"/>
              <a:ext cx="148590" cy="151130"/>
            </a:xfrm>
            <a:custGeom>
              <a:avLst/>
              <a:gdLst/>
              <a:ahLst/>
              <a:cxnLst/>
              <a:rect l="l" t="t" r="r" b="b"/>
              <a:pathLst>
                <a:path w="148590" h="151130">
                  <a:moveTo>
                    <a:pt x="148590" y="53340"/>
                  </a:moveTo>
                  <a:cubicBezTo>
                    <a:pt x="129540" y="134620"/>
                    <a:pt x="120650" y="140970"/>
                    <a:pt x="107950" y="14605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8100" y="6350"/>
                    <a:pt x="49530" y="1270"/>
                    <a:pt x="62230" y="1270"/>
                  </a:cubicBezTo>
                  <a:cubicBezTo>
                    <a:pt x="81280" y="0"/>
                    <a:pt x="129540" y="21590"/>
                    <a:pt x="129540" y="21590"/>
                  </a:cubicBezTo>
                </a:path>
              </a:pathLst>
            </a:custGeom>
            <a:solidFill>
              <a:srgbClr val="FFFFFF"/>
            </a:solidFill>
            <a:ln cap="sq">
              <a:noFill/>
              <a:prstDash val="solid"/>
              <a:miter/>
            </a:ln>
          </p:spPr>
        </p:sp>
      </p:grpSp>
      <p:grpSp>
        <p:nvGrpSpPr>
          <p:cNvPr id="20" name="Group 20"/>
          <p:cNvGrpSpPr/>
          <p:nvPr/>
        </p:nvGrpSpPr>
        <p:grpSpPr>
          <a:xfrm>
            <a:off x="11991022" y="6403658"/>
            <a:ext cx="188595" cy="184785"/>
            <a:chOff x="0" y="0"/>
            <a:chExt cx="251460" cy="246380"/>
          </a:xfrm>
        </p:grpSpPr>
        <p:sp>
          <p:nvSpPr>
            <p:cNvPr id="21" name="Freeform 21"/>
            <p:cNvSpPr/>
            <p:nvPr/>
          </p:nvSpPr>
          <p:spPr>
            <a:xfrm>
              <a:off x="49530" y="50800"/>
              <a:ext cx="149860" cy="149860"/>
            </a:xfrm>
            <a:custGeom>
              <a:avLst/>
              <a:gdLst/>
              <a:ahLst/>
              <a:cxnLst/>
              <a:rect l="l" t="t" r="r" b="b"/>
              <a:pathLst>
                <a:path w="149860" h="149860">
                  <a:moveTo>
                    <a:pt x="149860" y="53340"/>
                  </a:moveTo>
                  <a:cubicBezTo>
                    <a:pt x="129540" y="133350"/>
                    <a:pt x="120650" y="140970"/>
                    <a:pt x="107950" y="144780"/>
                  </a:cubicBezTo>
                  <a:cubicBezTo>
                    <a:pt x="90170" y="149860"/>
                    <a:pt x="54610" y="148590"/>
                    <a:pt x="36830" y="140970"/>
                  </a:cubicBezTo>
                  <a:cubicBezTo>
                    <a:pt x="25400" y="135890"/>
                    <a:pt x="17780" y="124460"/>
                    <a:pt x="11430" y="114300"/>
                  </a:cubicBezTo>
                  <a:cubicBezTo>
                    <a:pt x="5080" y="105410"/>
                    <a:pt x="0" y="92710"/>
                    <a:pt x="1270" y="80010"/>
                  </a:cubicBezTo>
                  <a:cubicBezTo>
                    <a:pt x="1270" y="62230"/>
                    <a:pt x="16510" y="27940"/>
                    <a:pt x="29210" y="15240"/>
                  </a:cubicBezTo>
                  <a:cubicBezTo>
                    <a:pt x="39370" y="6350"/>
                    <a:pt x="49530" y="1270"/>
                    <a:pt x="63500" y="0"/>
                  </a:cubicBezTo>
                  <a:cubicBezTo>
                    <a:pt x="81280" y="0"/>
                    <a:pt x="130810" y="21590"/>
                    <a:pt x="130810" y="21590"/>
                  </a:cubicBezTo>
                </a:path>
              </a:pathLst>
            </a:custGeom>
            <a:solidFill>
              <a:srgbClr val="FFFFFF"/>
            </a:solidFill>
            <a:ln cap="sq">
              <a:noFill/>
              <a:prstDash val="solid"/>
              <a:miter/>
            </a:ln>
          </p:spPr>
        </p:sp>
      </p:grpSp>
      <p:grpSp>
        <p:nvGrpSpPr>
          <p:cNvPr id="22" name="Group 22"/>
          <p:cNvGrpSpPr/>
          <p:nvPr/>
        </p:nvGrpSpPr>
        <p:grpSpPr>
          <a:xfrm>
            <a:off x="11991022" y="6403658"/>
            <a:ext cx="188595" cy="184785"/>
            <a:chOff x="0" y="0"/>
            <a:chExt cx="251460" cy="246380"/>
          </a:xfrm>
        </p:grpSpPr>
        <p:sp>
          <p:nvSpPr>
            <p:cNvPr id="23" name="Freeform 23"/>
            <p:cNvSpPr/>
            <p:nvPr/>
          </p:nvSpPr>
          <p:spPr>
            <a:xfrm>
              <a:off x="49530" y="50800"/>
              <a:ext cx="149860" cy="149860"/>
            </a:xfrm>
            <a:custGeom>
              <a:avLst/>
              <a:gdLst/>
              <a:ahLst/>
              <a:cxnLst/>
              <a:rect l="l" t="t" r="r" b="b"/>
              <a:pathLst>
                <a:path w="149860" h="149860">
                  <a:moveTo>
                    <a:pt x="149860" y="53340"/>
                  </a:moveTo>
                  <a:cubicBezTo>
                    <a:pt x="129540" y="133350"/>
                    <a:pt x="120650" y="140970"/>
                    <a:pt x="107950" y="144780"/>
                  </a:cubicBezTo>
                  <a:cubicBezTo>
                    <a:pt x="90170" y="149860"/>
                    <a:pt x="54610" y="148590"/>
                    <a:pt x="36830" y="140970"/>
                  </a:cubicBezTo>
                  <a:cubicBezTo>
                    <a:pt x="25400" y="135890"/>
                    <a:pt x="17780" y="124460"/>
                    <a:pt x="11430" y="114300"/>
                  </a:cubicBezTo>
                  <a:cubicBezTo>
                    <a:pt x="5080" y="105410"/>
                    <a:pt x="0" y="92710"/>
                    <a:pt x="1270" y="80010"/>
                  </a:cubicBezTo>
                  <a:cubicBezTo>
                    <a:pt x="1270" y="62230"/>
                    <a:pt x="16510" y="27940"/>
                    <a:pt x="29210" y="15240"/>
                  </a:cubicBezTo>
                  <a:cubicBezTo>
                    <a:pt x="39370" y="6350"/>
                    <a:pt x="49530" y="1270"/>
                    <a:pt x="63500" y="0"/>
                  </a:cubicBezTo>
                  <a:cubicBezTo>
                    <a:pt x="81280" y="0"/>
                    <a:pt x="130810" y="21590"/>
                    <a:pt x="130810" y="21590"/>
                  </a:cubicBezTo>
                </a:path>
              </a:pathLst>
            </a:custGeom>
            <a:solidFill>
              <a:srgbClr val="FFFFFF"/>
            </a:solidFill>
            <a:ln cap="sq">
              <a:noFill/>
              <a:prstDash val="solid"/>
              <a:miter/>
            </a:ln>
          </p:spPr>
        </p:sp>
      </p:grpSp>
      <p:grpSp>
        <p:nvGrpSpPr>
          <p:cNvPr id="24" name="Group 24"/>
          <p:cNvGrpSpPr/>
          <p:nvPr/>
        </p:nvGrpSpPr>
        <p:grpSpPr>
          <a:xfrm>
            <a:off x="7941945" y="2727008"/>
            <a:ext cx="297180" cy="344805"/>
            <a:chOff x="0" y="0"/>
            <a:chExt cx="396240" cy="459740"/>
          </a:xfrm>
        </p:grpSpPr>
        <p:sp>
          <p:nvSpPr>
            <p:cNvPr id="25" name="Freeform 25"/>
            <p:cNvSpPr/>
            <p:nvPr/>
          </p:nvSpPr>
          <p:spPr>
            <a:xfrm>
              <a:off x="46990" y="46990"/>
              <a:ext cx="302260" cy="368300"/>
            </a:xfrm>
            <a:custGeom>
              <a:avLst/>
              <a:gdLst/>
              <a:ahLst/>
              <a:cxnLst/>
              <a:rect l="l" t="t" r="r" b="b"/>
              <a:pathLst>
                <a:path w="302260" h="368300">
                  <a:moveTo>
                    <a:pt x="147320" y="160020"/>
                  </a:moveTo>
                  <a:cubicBezTo>
                    <a:pt x="193040" y="214630"/>
                    <a:pt x="213360" y="191770"/>
                    <a:pt x="229870" y="194310"/>
                  </a:cubicBezTo>
                  <a:cubicBezTo>
                    <a:pt x="250190" y="198120"/>
                    <a:pt x="280670" y="219710"/>
                    <a:pt x="290830" y="237490"/>
                  </a:cubicBezTo>
                  <a:cubicBezTo>
                    <a:pt x="300990" y="254000"/>
                    <a:pt x="302260" y="276860"/>
                    <a:pt x="297180" y="294640"/>
                  </a:cubicBezTo>
                  <a:cubicBezTo>
                    <a:pt x="293370" y="311150"/>
                    <a:pt x="279400" y="331470"/>
                    <a:pt x="264160" y="340360"/>
                  </a:cubicBezTo>
                  <a:cubicBezTo>
                    <a:pt x="250190" y="350520"/>
                    <a:pt x="231140" y="358140"/>
                    <a:pt x="209550" y="354330"/>
                  </a:cubicBezTo>
                  <a:cubicBezTo>
                    <a:pt x="168910" y="347980"/>
                    <a:pt x="74930" y="295910"/>
                    <a:pt x="48260" y="257810"/>
                  </a:cubicBezTo>
                  <a:cubicBezTo>
                    <a:pt x="29210" y="232410"/>
                    <a:pt x="33020" y="203200"/>
                    <a:pt x="30480" y="171450"/>
                  </a:cubicBezTo>
                  <a:cubicBezTo>
                    <a:pt x="26670" y="134620"/>
                    <a:pt x="22860" y="77470"/>
                    <a:pt x="36830" y="49530"/>
                  </a:cubicBezTo>
                  <a:cubicBezTo>
                    <a:pt x="45720" y="30480"/>
                    <a:pt x="62230" y="16510"/>
                    <a:pt x="78740" y="8890"/>
                  </a:cubicBezTo>
                  <a:cubicBezTo>
                    <a:pt x="96520" y="2540"/>
                    <a:pt x="120650" y="0"/>
                    <a:pt x="138430" y="7620"/>
                  </a:cubicBezTo>
                  <a:cubicBezTo>
                    <a:pt x="158750" y="16510"/>
                    <a:pt x="184150" y="41910"/>
                    <a:pt x="190500" y="63500"/>
                  </a:cubicBezTo>
                  <a:cubicBezTo>
                    <a:pt x="196850" y="85090"/>
                    <a:pt x="190500" y="119380"/>
                    <a:pt x="176530" y="137160"/>
                  </a:cubicBezTo>
                  <a:cubicBezTo>
                    <a:pt x="162560" y="154940"/>
                    <a:pt x="128270" y="170180"/>
                    <a:pt x="105410" y="168910"/>
                  </a:cubicBezTo>
                  <a:cubicBezTo>
                    <a:pt x="82550" y="167640"/>
                    <a:pt x="50800" y="147320"/>
                    <a:pt x="39370" y="128270"/>
                  </a:cubicBezTo>
                  <a:cubicBezTo>
                    <a:pt x="27940" y="107950"/>
                    <a:pt x="27940" y="69850"/>
                    <a:pt x="35560" y="50800"/>
                  </a:cubicBezTo>
                  <a:cubicBezTo>
                    <a:pt x="43180" y="33020"/>
                    <a:pt x="58420" y="20320"/>
                    <a:pt x="73660" y="12700"/>
                  </a:cubicBezTo>
                  <a:cubicBezTo>
                    <a:pt x="87630" y="5080"/>
                    <a:pt x="109220" y="1270"/>
                    <a:pt x="125730" y="5080"/>
                  </a:cubicBezTo>
                  <a:cubicBezTo>
                    <a:pt x="142240" y="7620"/>
                    <a:pt x="161290" y="17780"/>
                    <a:pt x="171450" y="30480"/>
                  </a:cubicBezTo>
                  <a:cubicBezTo>
                    <a:pt x="182880" y="41910"/>
                    <a:pt x="193040" y="60960"/>
                    <a:pt x="193040" y="78740"/>
                  </a:cubicBezTo>
                  <a:cubicBezTo>
                    <a:pt x="194310" y="100330"/>
                    <a:pt x="181610" y="135890"/>
                    <a:pt x="163830" y="149860"/>
                  </a:cubicBezTo>
                  <a:cubicBezTo>
                    <a:pt x="146050" y="165100"/>
                    <a:pt x="109220" y="170180"/>
                    <a:pt x="87630" y="166370"/>
                  </a:cubicBezTo>
                  <a:cubicBezTo>
                    <a:pt x="69850" y="162560"/>
                    <a:pt x="54610" y="148590"/>
                    <a:pt x="44450" y="135890"/>
                  </a:cubicBezTo>
                  <a:cubicBezTo>
                    <a:pt x="34290" y="123190"/>
                    <a:pt x="26670" y="105410"/>
                    <a:pt x="27940" y="88900"/>
                  </a:cubicBezTo>
                  <a:cubicBezTo>
                    <a:pt x="29210" y="67310"/>
                    <a:pt x="46990" y="33020"/>
                    <a:pt x="62230" y="19050"/>
                  </a:cubicBezTo>
                  <a:cubicBezTo>
                    <a:pt x="72390" y="8890"/>
                    <a:pt x="85090" y="5080"/>
                    <a:pt x="99060" y="3810"/>
                  </a:cubicBezTo>
                  <a:cubicBezTo>
                    <a:pt x="115570" y="2540"/>
                    <a:pt x="140970" y="7620"/>
                    <a:pt x="156210" y="16510"/>
                  </a:cubicBezTo>
                  <a:cubicBezTo>
                    <a:pt x="167640" y="22860"/>
                    <a:pt x="175260" y="30480"/>
                    <a:pt x="182880" y="45720"/>
                  </a:cubicBezTo>
                  <a:cubicBezTo>
                    <a:pt x="200660" y="74930"/>
                    <a:pt x="205740" y="162560"/>
                    <a:pt x="229870" y="194310"/>
                  </a:cubicBezTo>
                  <a:cubicBezTo>
                    <a:pt x="246380" y="217170"/>
                    <a:pt x="280670" y="218440"/>
                    <a:pt x="290830" y="237490"/>
                  </a:cubicBezTo>
                  <a:cubicBezTo>
                    <a:pt x="300990" y="257810"/>
                    <a:pt x="299720" y="293370"/>
                    <a:pt x="290830" y="312420"/>
                  </a:cubicBezTo>
                  <a:cubicBezTo>
                    <a:pt x="283210" y="328930"/>
                    <a:pt x="265430" y="341630"/>
                    <a:pt x="247650" y="349250"/>
                  </a:cubicBezTo>
                  <a:cubicBezTo>
                    <a:pt x="223520" y="360680"/>
                    <a:pt x="185420" y="368300"/>
                    <a:pt x="153670" y="361950"/>
                  </a:cubicBezTo>
                  <a:cubicBezTo>
                    <a:pt x="119380" y="354330"/>
                    <a:pt x="74930" y="322580"/>
                    <a:pt x="52070" y="299720"/>
                  </a:cubicBezTo>
                  <a:cubicBezTo>
                    <a:pt x="34290" y="283210"/>
                    <a:pt x="24130" y="265430"/>
                    <a:pt x="16510" y="247650"/>
                  </a:cubicBezTo>
                  <a:cubicBezTo>
                    <a:pt x="8890" y="229870"/>
                    <a:pt x="0" y="210820"/>
                    <a:pt x="3810" y="193040"/>
                  </a:cubicBezTo>
                  <a:cubicBezTo>
                    <a:pt x="7620" y="172720"/>
                    <a:pt x="27940" y="144780"/>
                    <a:pt x="45720" y="134620"/>
                  </a:cubicBezTo>
                  <a:cubicBezTo>
                    <a:pt x="62230" y="124460"/>
                    <a:pt x="85090" y="124460"/>
                    <a:pt x="101600" y="128270"/>
                  </a:cubicBezTo>
                  <a:cubicBezTo>
                    <a:pt x="118110" y="133350"/>
                    <a:pt x="147320" y="160020"/>
                    <a:pt x="147320" y="160020"/>
                  </a:cubicBezTo>
                </a:path>
              </a:pathLst>
            </a:custGeom>
            <a:solidFill>
              <a:srgbClr val="FFFFFF"/>
            </a:solidFill>
            <a:ln cap="sq">
              <a:noFill/>
              <a:prstDash val="solid"/>
              <a:miter/>
            </a:ln>
          </p:spPr>
        </p:sp>
      </p:grpSp>
      <p:grpSp>
        <p:nvGrpSpPr>
          <p:cNvPr id="26" name="Group 26"/>
          <p:cNvGrpSpPr/>
          <p:nvPr/>
        </p:nvGrpSpPr>
        <p:grpSpPr>
          <a:xfrm>
            <a:off x="7963853" y="2733675"/>
            <a:ext cx="261938" cy="301942"/>
            <a:chOff x="0" y="0"/>
            <a:chExt cx="349250" cy="402590"/>
          </a:xfrm>
        </p:grpSpPr>
        <p:sp>
          <p:nvSpPr>
            <p:cNvPr id="27" name="Freeform 27"/>
            <p:cNvSpPr/>
            <p:nvPr/>
          </p:nvSpPr>
          <p:spPr>
            <a:xfrm>
              <a:off x="46990" y="43180"/>
              <a:ext cx="254000" cy="313690"/>
            </a:xfrm>
            <a:custGeom>
              <a:avLst/>
              <a:gdLst/>
              <a:ahLst/>
              <a:cxnLst/>
              <a:rect l="l" t="t" r="r" b="b"/>
              <a:pathLst>
                <a:path w="254000" h="313690">
                  <a:moveTo>
                    <a:pt x="157480" y="62230"/>
                  </a:moveTo>
                  <a:cubicBezTo>
                    <a:pt x="185420" y="149860"/>
                    <a:pt x="222250" y="168910"/>
                    <a:pt x="229870" y="193040"/>
                  </a:cubicBezTo>
                  <a:cubicBezTo>
                    <a:pt x="236220" y="215900"/>
                    <a:pt x="231140" y="248920"/>
                    <a:pt x="218440" y="266700"/>
                  </a:cubicBezTo>
                  <a:cubicBezTo>
                    <a:pt x="205740" y="283210"/>
                    <a:pt x="173990" y="298450"/>
                    <a:pt x="152400" y="298450"/>
                  </a:cubicBezTo>
                  <a:cubicBezTo>
                    <a:pt x="134620" y="299720"/>
                    <a:pt x="113030" y="288290"/>
                    <a:pt x="100330" y="278130"/>
                  </a:cubicBezTo>
                  <a:cubicBezTo>
                    <a:pt x="90170" y="269240"/>
                    <a:pt x="76200" y="248920"/>
                    <a:pt x="80010" y="246380"/>
                  </a:cubicBezTo>
                  <a:cubicBezTo>
                    <a:pt x="85090" y="240030"/>
                    <a:pt x="187960" y="281940"/>
                    <a:pt x="186690" y="292100"/>
                  </a:cubicBezTo>
                  <a:cubicBezTo>
                    <a:pt x="185420" y="300990"/>
                    <a:pt x="133350" y="308610"/>
                    <a:pt x="109220" y="307340"/>
                  </a:cubicBezTo>
                  <a:cubicBezTo>
                    <a:pt x="88900" y="307340"/>
                    <a:pt x="68580" y="302260"/>
                    <a:pt x="54610" y="293370"/>
                  </a:cubicBezTo>
                  <a:cubicBezTo>
                    <a:pt x="43180" y="285750"/>
                    <a:pt x="34290" y="276860"/>
                    <a:pt x="29210" y="264160"/>
                  </a:cubicBezTo>
                  <a:cubicBezTo>
                    <a:pt x="22860" y="248920"/>
                    <a:pt x="19050" y="224790"/>
                    <a:pt x="22860" y="208280"/>
                  </a:cubicBezTo>
                  <a:cubicBezTo>
                    <a:pt x="27940" y="190500"/>
                    <a:pt x="38100" y="171450"/>
                    <a:pt x="55880" y="161290"/>
                  </a:cubicBezTo>
                  <a:cubicBezTo>
                    <a:pt x="81280" y="146050"/>
                    <a:pt x="138430" y="142240"/>
                    <a:pt x="170180" y="147320"/>
                  </a:cubicBezTo>
                  <a:cubicBezTo>
                    <a:pt x="196850" y="152400"/>
                    <a:pt x="223520" y="167640"/>
                    <a:pt x="237490" y="182880"/>
                  </a:cubicBezTo>
                  <a:cubicBezTo>
                    <a:pt x="247650" y="196850"/>
                    <a:pt x="251460" y="217170"/>
                    <a:pt x="250190" y="233680"/>
                  </a:cubicBezTo>
                  <a:cubicBezTo>
                    <a:pt x="250190" y="248920"/>
                    <a:pt x="243840" y="269240"/>
                    <a:pt x="231140" y="280670"/>
                  </a:cubicBezTo>
                  <a:cubicBezTo>
                    <a:pt x="217170" y="295910"/>
                    <a:pt x="182880" y="311150"/>
                    <a:pt x="161290" y="308610"/>
                  </a:cubicBezTo>
                  <a:cubicBezTo>
                    <a:pt x="139700" y="306070"/>
                    <a:pt x="109220" y="285750"/>
                    <a:pt x="99060" y="266700"/>
                  </a:cubicBezTo>
                  <a:cubicBezTo>
                    <a:pt x="88900" y="246380"/>
                    <a:pt x="90170" y="209550"/>
                    <a:pt x="99060" y="190500"/>
                  </a:cubicBezTo>
                  <a:cubicBezTo>
                    <a:pt x="105410" y="175260"/>
                    <a:pt x="121920" y="162560"/>
                    <a:pt x="137160" y="154940"/>
                  </a:cubicBezTo>
                  <a:cubicBezTo>
                    <a:pt x="151130" y="148590"/>
                    <a:pt x="171450" y="144780"/>
                    <a:pt x="187960" y="149860"/>
                  </a:cubicBezTo>
                  <a:cubicBezTo>
                    <a:pt x="208280" y="156210"/>
                    <a:pt x="237490" y="177800"/>
                    <a:pt x="245110" y="199390"/>
                  </a:cubicBezTo>
                  <a:cubicBezTo>
                    <a:pt x="254000" y="219710"/>
                    <a:pt x="247650" y="255270"/>
                    <a:pt x="236220" y="274320"/>
                  </a:cubicBezTo>
                  <a:cubicBezTo>
                    <a:pt x="228600" y="289560"/>
                    <a:pt x="213360" y="298450"/>
                    <a:pt x="195580" y="304800"/>
                  </a:cubicBezTo>
                  <a:cubicBezTo>
                    <a:pt x="170180" y="313690"/>
                    <a:pt x="118110" y="313690"/>
                    <a:pt x="90170" y="307340"/>
                  </a:cubicBezTo>
                  <a:cubicBezTo>
                    <a:pt x="69850" y="302260"/>
                    <a:pt x="52070" y="292100"/>
                    <a:pt x="40640" y="280670"/>
                  </a:cubicBezTo>
                  <a:cubicBezTo>
                    <a:pt x="30480" y="270510"/>
                    <a:pt x="25400" y="259080"/>
                    <a:pt x="22860" y="246380"/>
                  </a:cubicBezTo>
                  <a:cubicBezTo>
                    <a:pt x="20320" y="229870"/>
                    <a:pt x="20320" y="205740"/>
                    <a:pt x="30480" y="189230"/>
                  </a:cubicBezTo>
                  <a:cubicBezTo>
                    <a:pt x="40640" y="171450"/>
                    <a:pt x="66040" y="152400"/>
                    <a:pt x="91440" y="148590"/>
                  </a:cubicBezTo>
                  <a:cubicBezTo>
                    <a:pt x="128270" y="143510"/>
                    <a:pt x="213360" y="166370"/>
                    <a:pt x="229870" y="193040"/>
                  </a:cubicBezTo>
                  <a:cubicBezTo>
                    <a:pt x="241300" y="212090"/>
                    <a:pt x="229870" y="248920"/>
                    <a:pt x="218440" y="266700"/>
                  </a:cubicBezTo>
                  <a:cubicBezTo>
                    <a:pt x="209550" y="281940"/>
                    <a:pt x="189230" y="293370"/>
                    <a:pt x="171450" y="297180"/>
                  </a:cubicBezTo>
                  <a:cubicBezTo>
                    <a:pt x="154940" y="300990"/>
                    <a:pt x="132080" y="297180"/>
                    <a:pt x="115570" y="288290"/>
                  </a:cubicBezTo>
                  <a:cubicBezTo>
                    <a:pt x="97790" y="280670"/>
                    <a:pt x="81280" y="261620"/>
                    <a:pt x="67310" y="243840"/>
                  </a:cubicBezTo>
                  <a:cubicBezTo>
                    <a:pt x="50800" y="223520"/>
                    <a:pt x="35560" y="196850"/>
                    <a:pt x="24130" y="171450"/>
                  </a:cubicBezTo>
                  <a:cubicBezTo>
                    <a:pt x="13970" y="143510"/>
                    <a:pt x="0" y="107950"/>
                    <a:pt x="3810" y="81280"/>
                  </a:cubicBezTo>
                  <a:cubicBezTo>
                    <a:pt x="6350" y="57150"/>
                    <a:pt x="19050" y="29210"/>
                    <a:pt x="36830" y="16510"/>
                  </a:cubicBezTo>
                  <a:cubicBezTo>
                    <a:pt x="54610" y="5080"/>
                    <a:pt x="88900" y="0"/>
                    <a:pt x="109220" y="7620"/>
                  </a:cubicBezTo>
                  <a:cubicBezTo>
                    <a:pt x="129540" y="15240"/>
                    <a:pt x="157480" y="62230"/>
                    <a:pt x="157480" y="62230"/>
                  </a:cubicBezTo>
                </a:path>
              </a:pathLst>
            </a:custGeom>
            <a:solidFill>
              <a:srgbClr val="FFFFFF"/>
            </a:solidFill>
            <a:ln cap="sq">
              <a:noFill/>
              <a:prstDash val="solid"/>
              <a:miter/>
            </a:ln>
          </p:spPr>
        </p:sp>
      </p:grpSp>
      <p:grpSp>
        <p:nvGrpSpPr>
          <p:cNvPr id="28" name="Group 28"/>
          <p:cNvGrpSpPr/>
          <p:nvPr/>
        </p:nvGrpSpPr>
        <p:grpSpPr>
          <a:xfrm>
            <a:off x="5488305" y="8792528"/>
            <a:ext cx="189548" cy="184785"/>
            <a:chOff x="0" y="0"/>
            <a:chExt cx="252730" cy="246380"/>
          </a:xfrm>
        </p:grpSpPr>
        <p:sp>
          <p:nvSpPr>
            <p:cNvPr id="29" name="Freeform 29"/>
            <p:cNvSpPr/>
            <p:nvPr/>
          </p:nvSpPr>
          <p:spPr>
            <a:xfrm>
              <a:off x="49530" y="49530"/>
              <a:ext cx="149860" cy="154940"/>
            </a:xfrm>
            <a:custGeom>
              <a:avLst/>
              <a:gdLst/>
              <a:ahLst/>
              <a:cxnLst/>
              <a:rect l="l" t="t" r="r" b="b"/>
              <a:pathLst>
                <a:path w="149860" h="154940">
                  <a:moveTo>
                    <a:pt x="149860" y="53340"/>
                  </a:moveTo>
                  <a:cubicBezTo>
                    <a:pt x="146050" y="107950"/>
                    <a:pt x="127000" y="137160"/>
                    <a:pt x="107950" y="146050"/>
                  </a:cubicBezTo>
                  <a:cubicBezTo>
                    <a:pt x="88900" y="154940"/>
                    <a:pt x="54610" y="149860"/>
                    <a:pt x="38100" y="142240"/>
                  </a:cubicBezTo>
                  <a:cubicBezTo>
                    <a:pt x="25400" y="135890"/>
                    <a:pt x="17780" y="125730"/>
                    <a:pt x="11430" y="115570"/>
                  </a:cubicBezTo>
                  <a:cubicBezTo>
                    <a:pt x="6350" y="105410"/>
                    <a:pt x="0" y="93980"/>
                    <a:pt x="1270" y="81280"/>
                  </a:cubicBezTo>
                  <a:cubicBezTo>
                    <a:pt x="2540" y="62230"/>
                    <a:pt x="16510" y="29210"/>
                    <a:pt x="30480" y="16510"/>
                  </a:cubicBezTo>
                  <a:cubicBezTo>
                    <a:pt x="39370" y="7620"/>
                    <a:pt x="49530" y="2540"/>
                    <a:pt x="63500" y="1270"/>
                  </a:cubicBezTo>
                  <a:cubicBezTo>
                    <a:pt x="81280" y="0"/>
                    <a:pt x="130810" y="22860"/>
                    <a:pt x="130810" y="22860"/>
                  </a:cubicBezTo>
                </a:path>
              </a:pathLst>
            </a:custGeom>
            <a:solidFill>
              <a:srgbClr val="FFFFFF"/>
            </a:solidFill>
            <a:ln cap="sq">
              <a:noFill/>
              <a:prstDash val="solid"/>
              <a:miter/>
            </a:ln>
          </p:spPr>
        </p:sp>
      </p:grpSp>
      <p:grpSp>
        <p:nvGrpSpPr>
          <p:cNvPr id="30" name="Group 30"/>
          <p:cNvGrpSpPr/>
          <p:nvPr/>
        </p:nvGrpSpPr>
        <p:grpSpPr>
          <a:xfrm>
            <a:off x="5424488" y="8726805"/>
            <a:ext cx="322897" cy="258128"/>
            <a:chOff x="0" y="0"/>
            <a:chExt cx="430530" cy="344170"/>
          </a:xfrm>
        </p:grpSpPr>
        <p:sp>
          <p:nvSpPr>
            <p:cNvPr id="31" name="Freeform 31"/>
            <p:cNvSpPr/>
            <p:nvPr/>
          </p:nvSpPr>
          <p:spPr>
            <a:xfrm>
              <a:off x="43180" y="44450"/>
              <a:ext cx="339090" cy="248920"/>
            </a:xfrm>
            <a:custGeom>
              <a:avLst/>
              <a:gdLst/>
              <a:ahLst/>
              <a:cxnLst/>
              <a:rect l="l" t="t" r="r" b="b"/>
              <a:pathLst>
                <a:path w="339090" h="248920">
                  <a:moveTo>
                    <a:pt x="114300" y="11430"/>
                  </a:moveTo>
                  <a:cubicBezTo>
                    <a:pt x="336550" y="144780"/>
                    <a:pt x="336550" y="161290"/>
                    <a:pt x="335280" y="176530"/>
                  </a:cubicBezTo>
                  <a:cubicBezTo>
                    <a:pt x="334010" y="193040"/>
                    <a:pt x="325120" y="210820"/>
                    <a:pt x="314960" y="222250"/>
                  </a:cubicBezTo>
                  <a:cubicBezTo>
                    <a:pt x="303530" y="234950"/>
                    <a:pt x="285750" y="243840"/>
                    <a:pt x="270510" y="246380"/>
                  </a:cubicBezTo>
                  <a:cubicBezTo>
                    <a:pt x="255270" y="248920"/>
                    <a:pt x="234950" y="247650"/>
                    <a:pt x="220980" y="238760"/>
                  </a:cubicBezTo>
                  <a:cubicBezTo>
                    <a:pt x="203200" y="228600"/>
                    <a:pt x="181610" y="199390"/>
                    <a:pt x="179070" y="177800"/>
                  </a:cubicBezTo>
                  <a:cubicBezTo>
                    <a:pt x="176530" y="156210"/>
                    <a:pt x="189230" y="124460"/>
                    <a:pt x="205740" y="109220"/>
                  </a:cubicBezTo>
                  <a:cubicBezTo>
                    <a:pt x="222250" y="95250"/>
                    <a:pt x="256540" y="87630"/>
                    <a:pt x="276860" y="92710"/>
                  </a:cubicBezTo>
                  <a:cubicBezTo>
                    <a:pt x="298450" y="99060"/>
                    <a:pt x="323850" y="123190"/>
                    <a:pt x="331470" y="143510"/>
                  </a:cubicBezTo>
                  <a:cubicBezTo>
                    <a:pt x="339090" y="163830"/>
                    <a:pt x="332740" y="199390"/>
                    <a:pt x="320040" y="215900"/>
                  </a:cubicBezTo>
                  <a:cubicBezTo>
                    <a:pt x="307340" y="233680"/>
                    <a:pt x="281940" y="247650"/>
                    <a:pt x="254000" y="247650"/>
                  </a:cubicBezTo>
                  <a:cubicBezTo>
                    <a:pt x="203200" y="247650"/>
                    <a:pt x="85090" y="179070"/>
                    <a:pt x="45720" y="149860"/>
                  </a:cubicBezTo>
                  <a:cubicBezTo>
                    <a:pt x="25400" y="135890"/>
                    <a:pt x="15240" y="125730"/>
                    <a:pt x="8890" y="109220"/>
                  </a:cubicBezTo>
                  <a:cubicBezTo>
                    <a:pt x="2540" y="93980"/>
                    <a:pt x="0" y="71120"/>
                    <a:pt x="7620" y="54610"/>
                  </a:cubicBezTo>
                  <a:cubicBezTo>
                    <a:pt x="15240" y="35560"/>
                    <a:pt x="40640" y="12700"/>
                    <a:pt x="59690" y="6350"/>
                  </a:cubicBezTo>
                  <a:cubicBezTo>
                    <a:pt x="77470" y="0"/>
                    <a:pt x="114300" y="11430"/>
                    <a:pt x="114300" y="11430"/>
                  </a:cubicBezTo>
                </a:path>
              </a:pathLst>
            </a:custGeom>
            <a:solidFill>
              <a:srgbClr val="FFFFFF"/>
            </a:solidFill>
            <a:ln cap="sq">
              <a:noFill/>
              <a:prstDash val="solid"/>
              <a:miter/>
            </a:ln>
          </p:spPr>
        </p:sp>
      </p:grpSp>
      <p:grpSp>
        <p:nvGrpSpPr>
          <p:cNvPr id="32" name="Group 32"/>
          <p:cNvGrpSpPr/>
          <p:nvPr/>
        </p:nvGrpSpPr>
        <p:grpSpPr>
          <a:xfrm>
            <a:off x="5466397" y="8660130"/>
            <a:ext cx="189548" cy="184785"/>
            <a:chOff x="0" y="0"/>
            <a:chExt cx="252730" cy="246380"/>
          </a:xfrm>
        </p:grpSpPr>
        <p:sp>
          <p:nvSpPr>
            <p:cNvPr id="33" name="Freeform 33"/>
            <p:cNvSpPr/>
            <p:nvPr/>
          </p:nvSpPr>
          <p:spPr>
            <a:xfrm>
              <a:off x="49530" y="49530"/>
              <a:ext cx="149860" cy="153670"/>
            </a:xfrm>
            <a:custGeom>
              <a:avLst/>
              <a:gdLst/>
              <a:ahLst/>
              <a:cxnLst/>
              <a:rect l="l" t="t" r="r" b="b"/>
              <a:pathLst>
                <a:path w="149860" h="153670">
                  <a:moveTo>
                    <a:pt x="149860" y="53340"/>
                  </a:moveTo>
                  <a:cubicBezTo>
                    <a:pt x="146050" y="107950"/>
                    <a:pt x="127000" y="137160"/>
                    <a:pt x="107950" y="146050"/>
                  </a:cubicBezTo>
                  <a:cubicBezTo>
                    <a:pt x="88900" y="153670"/>
                    <a:pt x="54610" y="148590"/>
                    <a:pt x="36830" y="140970"/>
                  </a:cubicBezTo>
                  <a:cubicBezTo>
                    <a:pt x="25400" y="135890"/>
                    <a:pt x="17780" y="125730"/>
                    <a:pt x="11430" y="115570"/>
                  </a:cubicBezTo>
                  <a:cubicBezTo>
                    <a:pt x="5080" y="105410"/>
                    <a:pt x="0" y="93980"/>
                    <a:pt x="1270" y="81280"/>
                  </a:cubicBezTo>
                  <a:cubicBezTo>
                    <a:pt x="1270" y="62230"/>
                    <a:pt x="16510" y="29210"/>
                    <a:pt x="29210" y="16510"/>
                  </a:cubicBezTo>
                  <a:cubicBezTo>
                    <a:pt x="39370" y="6350"/>
                    <a:pt x="49530" y="2540"/>
                    <a:pt x="63500" y="1270"/>
                  </a:cubicBezTo>
                  <a:cubicBezTo>
                    <a:pt x="81280" y="0"/>
                    <a:pt x="130810" y="22860"/>
                    <a:pt x="130810" y="22860"/>
                  </a:cubicBezTo>
                </a:path>
              </a:pathLst>
            </a:custGeom>
            <a:solidFill>
              <a:srgbClr val="FFFFFF"/>
            </a:solidFill>
            <a:ln cap="sq">
              <a:noFill/>
              <a:prstDash val="solid"/>
              <a:miter/>
            </a:ln>
          </p:spPr>
        </p:sp>
      </p:grpSp>
      <p:grpSp>
        <p:nvGrpSpPr>
          <p:cNvPr id="34" name="Group 34"/>
          <p:cNvGrpSpPr/>
          <p:nvPr/>
        </p:nvGrpSpPr>
        <p:grpSpPr>
          <a:xfrm>
            <a:off x="5418772" y="8452485"/>
            <a:ext cx="351472" cy="464820"/>
            <a:chOff x="0" y="0"/>
            <a:chExt cx="468630" cy="619760"/>
          </a:xfrm>
        </p:grpSpPr>
        <p:sp>
          <p:nvSpPr>
            <p:cNvPr id="35" name="Freeform 35"/>
            <p:cNvSpPr/>
            <p:nvPr/>
          </p:nvSpPr>
          <p:spPr>
            <a:xfrm>
              <a:off x="48260" y="48260"/>
              <a:ext cx="374650" cy="521970"/>
            </a:xfrm>
            <a:custGeom>
              <a:avLst/>
              <a:gdLst/>
              <a:ahLst/>
              <a:cxnLst/>
              <a:rect l="l" t="t" r="r" b="b"/>
              <a:pathLst>
                <a:path w="374650" h="521970">
                  <a:moveTo>
                    <a:pt x="3810" y="443230"/>
                  </a:moveTo>
                  <a:cubicBezTo>
                    <a:pt x="12700" y="218440"/>
                    <a:pt x="24130" y="204470"/>
                    <a:pt x="36830" y="194310"/>
                  </a:cubicBezTo>
                  <a:cubicBezTo>
                    <a:pt x="48260" y="186690"/>
                    <a:pt x="59690" y="181610"/>
                    <a:pt x="72390" y="181610"/>
                  </a:cubicBezTo>
                  <a:cubicBezTo>
                    <a:pt x="88900" y="180340"/>
                    <a:pt x="113030" y="182880"/>
                    <a:pt x="128270" y="194310"/>
                  </a:cubicBezTo>
                  <a:cubicBezTo>
                    <a:pt x="144780" y="207010"/>
                    <a:pt x="165100" y="257810"/>
                    <a:pt x="162560" y="260350"/>
                  </a:cubicBezTo>
                  <a:cubicBezTo>
                    <a:pt x="158750" y="262890"/>
                    <a:pt x="92710" y="191770"/>
                    <a:pt x="95250" y="190500"/>
                  </a:cubicBezTo>
                  <a:cubicBezTo>
                    <a:pt x="96520" y="187960"/>
                    <a:pt x="234950" y="288290"/>
                    <a:pt x="261620" y="327660"/>
                  </a:cubicBezTo>
                  <a:cubicBezTo>
                    <a:pt x="275590" y="349250"/>
                    <a:pt x="278130" y="369570"/>
                    <a:pt x="279400" y="387350"/>
                  </a:cubicBezTo>
                  <a:cubicBezTo>
                    <a:pt x="279400" y="401320"/>
                    <a:pt x="278130" y="414020"/>
                    <a:pt x="273050" y="426720"/>
                  </a:cubicBezTo>
                  <a:cubicBezTo>
                    <a:pt x="267970" y="438150"/>
                    <a:pt x="260350" y="449580"/>
                    <a:pt x="250190" y="458470"/>
                  </a:cubicBezTo>
                  <a:cubicBezTo>
                    <a:pt x="236220" y="468630"/>
                    <a:pt x="213360" y="478790"/>
                    <a:pt x="194310" y="477520"/>
                  </a:cubicBezTo>
                  <a:cubicBezTo>
                    <a:pt x="172720" y="474980"/>
                    <a:pt x="142240" y="462280"/>
                    <a:pt x="128270" y="439420"/>
                  </a:cubicBezTo>
                  <a:cubicBezTo>
                    <a:pt x="107950" y="408940"/>
                    <a:pt x="132080" y="327660"/>
                    <a:pt x="116840" y="287020"/>
                  </a:cubicBezTo>
                  <a:cubicBezTo>
                    <a:pt x="105410" y="255270"/>
                    <a:pt x="64770" y="240030"/>
                    <a:pt x="60960" y="210820"/>
                  </a:cubicBezTo>
                  <a:cubicBezTo>
                    <a:pt x="57150" y="175260"/>
                    <a:pt x="81280" y="110490"/>
                    <a:pt x="109220" y="87630"/>
                  </a:cubicBezTo>
                  <a:cubicBezTo>
                    <a:pt x="134620" y="67310"/>
                    <a:pt x="185420" y="57150"/>
                    <a:pt x="214630" y="67310"/>
                  </a:cubicBezTo>
                  <a:cubicBezTo>
                    <a:pt x="242570" y="77470"/>
                    <a:pt x="285750" y="127000"/>
                    <a:pt x="280670" y="144780"/>
                  </a:cubicBezTo>
                  <a:cubicBezTo>
                    <a:pt x="276860" y="160020"/>
                    <a:pt x="208280" y="168910"/>
                    <a:pt x="209550" y="171450"/>
                  </a:cubicBezTo>
                  <a:cubicBezTo>
                    <a:pt x="209550" y="173990"/>
                    <a:pt x="297180" y="172720"/>
                    <a:pt x="311150" y="154940"/>
                  </a:cubicBezTo>
                  <a:cubicBezTo>
                    <a:pt x="322580" y="137160"/>
                    <a:pt x="284480" y="73660"/>
                    <a:pt x="293370" y="66040"/>
                  </a:cubicBezTo>
                  <a:cubicBezTo>
                    <a:pt x="300990" y="60960"/>
                    <a:pt x="325120" y="73660"/>
                    <a:pt x="336550" y="85090"/>
                  </a:cubicBezTo>
                  <a:cubicBezTo>
                    <a:pt x="347980" y="97790"/>
                    <a:pt x="358140" y="124460"/>
                    <a:pt x="359410" y="142240"/>
                  </a:cubicBezTo>
                  <a:cubicBezTo>
                    <a:pt x="360680" y="157480"/>
                    <a:pt x="356870" y="171450"/>
                    <a:pt x="350520" y="184150"/>
                  </a:cubicBezTo>
                  <a:cubicBezTo>
                    <a:pt x="344170" y="195580"/>
                    <a:pt x="335280" y="208280"/>
                    <a:pt x="322580" y="215900"/>
                  </a:cubicBezTo>
                  <a:cubicBezTo>
                    <a:pt x="308610" y="224790"/>
                    <a:pt x="280670" y="232410"/>
                    <a:pt x="262890" y="232410"/>
                  </a:cubicBezTo>
                  <a:cubicBezTo>
                    <a:pt x="248920" y="231140"/>
                    <a:pt x="238760" y="226060"/>
                    <a:pt x="223520" y="218440"/>
                  </a:cubicBezTo>
                  <a:cubicBezTo>
                    <a:pt x="199390" y="204470"/>
                    <a:pt x="135890" y="162560"/>
                    <a:pt x="139700" y="152400"/>
                  </a:cubicBezTo>
                  <a:cubicBezTo>
                    <a:pt x="143510" y="140970"/>
                    <a:pt x="236220" y="139700"/>
                    <a:pt x="240030" y="149860"/>
                  </a:cubicBezTo>
                  <a:cubicBezTo>
                    <a:pt x="242570" y="158750"/>
                    <a:pt x="182880" y="203200"/>
                    <a:pt x="177800" y="199390"/>
                  </a:cubicBezTo>
                  <a:cubicBezTo>
                    <a:pt x="172720" y="195580"/>
                    <a:pt x="217170" y="135890"/>
                    <a:pt x="208280" y="124460"/>
                  </a:cubicBezTo>
                  <a:cubicBezTo>
                    <a:pt x="199390" y="114300"/>
                    <a:pt x="123190" y="149860"/>
                    <a:pt x="119380" y="140970"/>
                  </a:cubicBezTo>
                  <a:cubicBezTo>
                    <a:pt x="114300" y="132080"/>
                    <a:pt x="151130" y="91440"/>
                    <a:pt x="176530" y="76200"/>
                  </a:cubicBezTo>
                  <a:cubicBezTo>
                    <a:pt x="207010" y="57150"/>
                    <a:pt x="264160" y="39370"/>
                    <a:pt x="295910" y="44450"/>
                  </a:cubicBezTo>
                  <a:cubicBezTo>
                    <a:pt x="318770" y="46990"/>
                    <a:pt x="337820" y="63500"/>
                    <a:pt x="350520" y="76200"/>
                  </a:cubicBezTo>
                  <a:cubicBezTo>
                    <a:pt x="359410" y="87630"/>
                    <a:pt x="364490" y="101600"/>
                    <a:pt x="367030" y="115570"/>
                  </a:cubicBezTo>
                  <a:cubicBezTo>
                    <a:pt x="369570" y="128270"/>
                    <a:pt x="369570" y="144780"/>
                    <a:pt x="365760" y="157480"/>
                  </a:cubicBezTo>
                  <a:cubicBezTo>
                    <a:pt x="360680" y="170180"/>
                    <a:pt x="354330" y="184150"/>
                    <a:pt x="342900" y="194310"/>
                  </a:cubicBezTo>
                  <a:cubicBezTo>
                    <a:pt x="330200" y="205740"/>
                    <a:pt x="304800" y="205740"/>
                    <a:pt x="285750" y="219710"/>
                  </a:cubicBezTo>
                  <a:cubicBezTo>
                    <a:pt x="260350" y="240030"/>
                    <a:pt x="236220" y="300990"/>
                    <a:pt x="209550" y="316230"/>
                  </a:cubicBezTo>
                  <a:cubicBezTo>
                    <a:pt x="191770" y="326390"/>
                    <a:pt x="171450" y="327660"/>
                    <a:pt x="153670" y="323850"/>
                  </a:cubicBezTo>
                  <a:cubicBezTo>
                    <a:pt x="135890" y="320040"/>
                    <a:pt x="115570" y="308610"/>
                    <a:pt x="104140" y="294640"/>
                  </a:cubicBezTo>
                  <a:cubicBezTo>
                    <a:pt x="92710" y="281940"/>
                    <a:pt x="82550" y="261620"/>
                    <a:pt x="82550" y="242570"/>
                  </a:cubicBezTo>
                  <a:cubicBezTo>
                    <a:pt x="82550" y="219710"/>
                    <a:pt x="99060" y="181610"/>
                    <a:pt x="115570" y="166370"/>
                  </a:cubicBezTo>
                  <a:cubicBezTo>
                    <a:pt x="129540" y="153670"/>
                    <a:pt x="151130" y="147320"/>
                    <a:pt x="168910" y="147320"/>
                  </a:cubicBezTo>
                  <a:cubicBezTo>
                    <a:pt x="187960" y="147320"/>
                    <a:pt x="209550" y="152400"/>
                    <a:pt x="223520" y="163830"/>
                  </a:cubicBezTo>
                  <a:cubicBezTo>
                    <a:pt x="241300" y="179070"/>
                    <a:pt x="259080" y="215900"/>
                    <a:pt x="260350" y="240030"/>
                  </a:cubicBezTo>
                  <a:cubicBezTo>
                    <a:pt x="260350" y="259080"/>
                    <a:pt x="251460" y="279400"/>
                    <a:pt x="240030" y="293370"/>
                  </a:cubicBezTo>
                  <a:cubicBezTo>
                    <a:pt x="228600" y="306070"/>
                    <a:pt x="209550" y="318770"/>
                    <a:pt x="191770" y="322580"/>
                  </a:cubicBezTo>
                  <a:cubicBezTo>
                    <a:pt x="173990" y="327660"/>
                    <a:pt x="151130" y="325120"/>
                    <a:pt x="134620" y="317500"/>
                  </a:cubicBezTo>
                  <a:cubicBezTo>
                    <a:pt x="118110" y="309880"/>
                    <a:pt x="101600" y="294640"/>
                    <a:pt x="92710" y="279400"/>
                  </a:cubicBezTo>
                  <a:cubicBezTo>
                    <a:pt x="83820" y="264160"/>
                    <a:pt x="82550" y="242570"/>
                    <a:pt x="82550" y="223520"/>
                  </a:cubicBezTo>
                  <a:cubicBezTo>
                    <a:pt x="82550" y="201930"/>
                    <a:pt x="83820" y="177800"/>
                    <a:pt x="95250" y="157480"/>
                  </a:cubicBezTo>
                  <a:cubicBezTo>
                    <a:pt x="110490" y="130810"/>
                    <a:pt x="140970" y="99060"/>
                    <a:pt x="172720" y="81280"/>
                  </a:cubicBezTo>
                  <a:cubicBezTo>
                    <a:pt x="207010" y="60960"/>
                    <a:pt x="264160" y="40640"/>
                    <a:pt x="295910" y="44450"/>
                  </a:cubicBezTo>
                  <a:cubicBezTo>
                    <a:pt x="318770" y="46990"/>
                    <a:pt x="337820" y="60960"/>
                    <a:pt x="350520" y="76200"/>
                  </a:cubicBezTo>
                  <a:cubicBezTo>
                    <a:pt x="361950" y="91440"/>
                    <a:pt x="369570" y="116840"/>
                    <a:pt x="369570" y="135890"/>
                  </a:cubicBezTo>
                  <a:cubicBezTo>
                    <a:pt x="368300" y="156210"/>
                    <a:pt x="356870" y="180340"/>
                    <a:pt x="342900" y="194310"/>
                  </a:cubicBezTo>
                  <a:cubicBezTo>
                    <a:pt x="330200" y="208280"/>
                    <a:pt x="299720" y="222250"/>
                    <a:pt x="285750" y="219710"/>
                  </a:cubicBezTo>
                  <a:cubicBezTo>
                    <a:pt x="278130" y="218440"/>
                    <a:pt x="274320" y="204470"/>
                    <a:pt x="266700" y="204470"/>
                  </a:cubicBezTo>
                  <a:cubicBezTo>
                    <a:pt x="254000" y="207010"/>
                    <a:pt x="242570" y="255270"/>
                    <a:pt x="220980" y="266700"/>
                  </a:cubicBezTo>
                  <a:cubicBezTo>
                    <a:pt x="194310" y="280670"/>
                    <a:pt x="137160" y="287020"/>
                    <a:pt x="109220" y="270510"/>
                  </a:cubicBezTo>
                  <a:cubicBezTo>
                    <a:pt x="80010" y="251460"/>
                    <a:pt x="58420" y="187960"/>
                    <a:pt x="54610" y="149860"/>
                  </a:cubicBezTo>
                  <a:cubicBezTo>
                    <a:pt x="52070" y="118110"/>
                    <a:pt x="58420" y="81280"/>
                    <a:pt x="77470" y="57150"/>
                  </a:cubicBezTo>
                  <a:cubicBezTo>
                    <a:pt x="101600" y="29210"/>
                    <a:pt x="160020" y="6350"/>
                    <a:pt x="198120" y="2540"/>
                  </a:cubicBezTo>
                  <a:cubicBezTo>
                    <a:pt x="231140" y="0"/>
                    <a:pt x="267970" y="6350"/>
                    <a:pt x="292100" y="25400"/>
                  </a:cubicBezTo>
                  <a:cubicBezTo>
                    <a:pt x="320040" y="48260"/>
                    <a:pt x="340360" y="102870"/>
                    <a:pt x="347980" y="140970"/>
                  </a:cubicBezTo>
                  <a:cubicBezTo>
                    <a:pt x="354330" y="175260"/>
                    <a:pt x="354330" y="210820"/>
                    <a:pt x="342900" y="242570"/>
                  </a:cubicBezTo>
                  <a:cubicBezTo>
                    <a:pt x="330200" y="275590"/>
                    <a:pt x="302260" y="320040"/>
                    <a:pt x="270510" y="334010"/>
                  </a:cubicBezTo>
                  <a:cubicBezTo>
                    <a:pt x="236220" y="350520"/>
                    <a:pt x="170180" y="349250"/>
                    <a:pt x="138430" y="328930"/>
                  </a:cubicBezTo>
                  <a:cubicBezTo>
                    <a:pt x="107950" y="308610"/>
                    <a:pt x="91440" y="251460"/>
                    <a:pt x="82550" y="213360"/>
                  </a:cubicBezTo>
                  <a:cubicBezTo>
                    <a:pt x="76200" y="181610"/>
                    <a:pt x="77470" y="146050"/>
                    <a:pt x="86360" y="116840"/>
                  </a:cubicBezTo>
                  <a:cubicBezTo>
                    <a:pt x="95250" y="88900"/>
                    <a:pt x="106680" y="52070"/>
                    <a:pt x="133350" y="40640"/>
                  </a:cubicBezTo>
                  <a:cubicBezTo>
                    <a:pt x="171450" y="22860"/>
                    <a:pt x="292100" y="58420"/>
                    <a:pt x="320040" y="71120"/>
                  </a:cubicBezTo>
                  <a:cubicBezTo>
                    <a:pt x="328930" y="76200"/>
                    <a:pt x="331470" y="78740"/>
                    <a:pt x="336550" y="85090"/>
                  </a:cubicBezTo>
                  <a:cubicBezTo>
                    <a:pt x="344170" y="96520"/>
                    <a:pt x="358140" y="124460"/>
                    <a:pt x="359410" y="142240"/>
                  </a:cubicBezTo>
                  <a:cubicBezTo>
                    <a:pt x="360680" y="157480"/>
                    <a:pt x="356870" y="171450"/>
                    <a:pt x="350520" y="184150"/>
                  </a:cubicBezTo>
                  <a:cubicBezTo>
                    <a:pt x="344170" y="195580"/>
                    <a:pt x="334010" y="208280"/>
                    <a:pt x="322580" y="215900"/>
                  </a:cubicBezTo>
                  <a:cubicBezTo>
                    <a:pt x="312420" y="223520"/>
                    <a:pt x="298450" y="229870"/>
                    <a:pt x="284480" y="231140"/>
                  </a:cubicBezTo>
                  <a:cubicBezTo>
                    <a:pt x="266700" y="232410"/>
                    <a:pt x="242570" y="227330"/>
                    <a:pt x="223520" y="218440"/>
                  </a:cubicBezTo>
                  <a:cubicBezTo>
                    <a:pt x="204470" y="207010"/>
                    <a:pt x="176530" y="191770"/>
                    <a:pt x="170180" y="168910"/>
                  </a:cubicBezTo>
                  <a:cubicBezTo>
                    <a:pt x="161290" y="135890"/>
                    <a:pt x="184150" y="50800"/>
                    <a:pt x="212090" y="27940"/>
                  </a:cubicBezTo>
                  <a:cubicBezTo>
                    <a:pt x="236220" y="8890"/>
                    <a:pt x="290830" y="7620"/>
                    <a:pt x="316230" y="21590"/>
                  </a:cubicBezTo>
                  <a:cubicBezTo>
                    <a:pt x="342900" y="35560"/>
                    <a:pt x="360680" y="80010"/>
                    <a:pt x="368300" y="114300"/>
                  </a:cubicBezTo>
                  <a:cubicBezTo>
                    <a:pt x="374650" y="149860"/>
                    <a:pt x="367030" y="200660"/>
                    <a:pt x="354330" y="233680"/>
                  </a:cubicBezTo>
                  <a:cubicBezTo>
                    <a:pt x="342900" y="260350"/>
                    <a:pt x="327660" y="290830"/>
                    <a:pt x="303530" y="299720"/>
                  </a:cubicBezTo>
                  <a:cubicBezTo>
                    <a:pt x="270510" y="309880"/>
                    <a:pt x="195580" y="285750"/>
                    <a:pt x="163830" y="261620"/>
                  </a:cubicBezTo>
                  <a:cubicBezTo>
                    <a:pt x="138430" y="242570"/>
                    <a:pt x="106680" y="194310"/>
                    <a:pt x="114300" y="180340"/>
                  </a:cubicBezTo>
                  <a:cubicBezTo>
                    <a:pt x="120650" y="166370"/>
                    <a:pt x="171450" y="165100"/>
                    <a:pt x="196850" y="172720"/>
                  </a:cubicBezTo>
                  <a:cubicBezTo>
                    <a:pt x="223520" y="180340"/>
                    <a:pt x="255270" y="200660"/>
                    <a:pt x="270510" y="229870"/>
                  </a:cubicBezTo>
                  <a:cubicBezTo>
                    <a:pt x="292100" y="273050"/>
                    <a:pt x="284480" y="389890"/>
                    <a:pt x="273050" y="426720"/>
                  </a:cubicBezTo>
                  <a:cubicBezTo>
                    <a:pt x="267970" y="443230"/>
                    <a:pt x="260350" y="449580"/>
                    <a:pt x="250190" y="458470"/>
                  </a:cubicBezTo>
                  <a:cubicBezTo>
                    <a:pt x="236220" y="468630"/>
                    <a:pt x="210820" y="477520"/>
                    <a:pt x="194310" y="477520"/>
                  </a:cubicBezTo>
                  <a:cubicBezTo>
                    <a:pt x="180340" y="477520"/>
                    <a:pt x="170180" y="473710"/>
                    <a:pt x="156210" y="467360"/>
                  </a:cubicBezTo>
                  <a:cubicBezTo>
                    <a:pt x="135890" y="457200"/>
                    <a:pt x="100330" y="436880"/>
                    <a:pt x="86360" y="414020"/>
                  </a:cubicBezTo>
                  <a:cubicBezTo>
                    <a:pt x="72390" y="392430"/>
                    <a:pt x="82550" y="360680"/>
                    <a:pt x="71120" y="336550"/>
                  </a:cubicBezTo>
                  <a:cubicBezTo>
                    <a:pt x="57150" y="308610"/>
                    <a:pt x="6350" y="285750"/>
                    <a:pt x="2540" y="260350"/>
                  </a:cubicBezTo>
                  <a:cubicBezTo>
                    <a:pt x="0" y="238760"/>
                    <a:pt x="19050" y="207010"/>
                    <a:pt x="36830" y="194310"/>
                  </a:cubicBezTo>
                  <a:cubicBezTo>
                    <a:pt x="55880" y="182880"/>
                    <a:pt x="90170" y="179070"/>
                    <a:pt x="110490" y="185420"/>
                  </a:cubicBezTo>
                  <a:cubicBezTo>
                    <a:pt x="128270" y="191770"/>
                    <a:pt x="143510" y="201930"/>
                    <a:pt x="153670" y="223520"/>
                  </a:cubicBezTo>
                  <a:cubicBezTo>
                    <a:pt x="172720" y="266700"/>
                    <a:pt x="172720" y="414020"/>
                    <a:pt x="158750" y="461010"/>
                  </a:cubicBezTo>
                  <a:cubicBezTo>
                    <a:pt x="151130" y="483870"/>
                    <a:pt x="140970" y="497840"/>
                    <a:pt x="127000" y="506730"/>
                  </a:cubicBezTo>
                  <a:cubicBezTo>
                    <a:pt x="113030" y="516890"/>
                    <a:pt x="90170" y="521970"/>
                    <a:pt x="73660" y="520700"/>
                  </a:cubicBezTo>
                  <a:cubicBezTo>
                    <a:pt x="55880" y="518160"/>
                    <a:pt x="35560" y="508000"/>
                    <a:pt x="24130" y="494030"/>
                  </a:cubicBezTo>
                  <a:cubicBezTo>
                    <a:pt x="12700" y="481330"/>
                    <a:pt x="3810" y="443230"/>
                    <a:pt x="3810" y="443230"/>
                  </a:cubicBezTo>
                </a:path>
              </a:pathLst>
            </a:custGeom>
            <a:solidFill>
              <a:srgbClr val="FFFFFF"/>
            </a:solidFill>
            <a:ln cap="sq">
              <a:noFill/>
              <a:prstDash val="solid"/>
              <a:miter/>
            </a:ln>
          </p:spPr>
        </p:sp>
      </p:grpSp>
      <p:grpSp>
        <p:nvGrpSpPr>
          <p:cNvPr id="36" name="Group 36"/>
          <p:cNvGrpSpPr/>
          <p:nvPr/>
        </p:nvGrpSpPr>
        <p:grpSpPr>
          <a:xfrm>
            <a:off x="10812780" y="9057322"/>
            <a:ext cx="1411605" cy="1437323"/>
            <a:chOff x="0" y="0"/>
            <a:chExt cx="1882140" cy="1916430"/>
          </a:xfrm>
        </p:grpSpPr>
        <p:sp>
          <p:nvSpPr>
            <p:cNvPr id="37" name="Freeform 37"/>
            <p:cNvSpPr/>
            <p:nvPr/>
          </p:nvSpPr>
          <p:spPr>
            <a:xfrm>
              <a:off x="46990" y="45720"/>
              <a:ext cx="1788160" cy="1835150"/>
            </a:xfrm>
            <a:custGeom>
              <a:avLst/>
              <a:gdLst/>
              <a:ahLst/>
              <a:cxnLst/>
              <a:rect l="l" t="t" r="r" b="b"/>
              <a:pathLst>
                <a:path w="1788160" h="1835150">
                  <a:moveTo>
                    <a:pt x="1764030" y="135890"/>
                  </a:moveTo>
                  <a:cubicBezTo>
                    <a:pt x="1670050" y="233680"/>
                    <a:pt x="1651000" y="279400"/>
                    <a:pt x="1624330" y="312420"/>
                  </a:cubicBezTo>
                  <a:cubicBezTo>
                    <a:pt x="1598930" y="342900"/>
                    <a:pt x="1570990" y="358140"/>
                    <a:pt x="1540510" y="394970"/>
                  </a:cubicBezTo>
                  <a:cubicBezTo>
                    <a:pt x="1488440" y="458470"/>
                    <a:pt x="1412240" y="615950"/>
                    <a:pt x="1361440" y="664210"/>
                  </a:cubicBezTo>
                  <a:cubicBezTo>
                    <a:pt x="1336040" y="688340"/>
                    <a:pt x="1311910" y="685800"/>
                    <a:pt x="1291590" y="706120"/>
                  </a:cubicBezTo>
                  <a:cubicBezTo>
                    <a:pt x="1267460" y="727710"/>
                    <a:pt x="1258570" y="769620"/>
                    <a:pt x="1234440" y="795020"/>
                  </a:cubicBezTo>
                  <a:cubicBezTo>
                    <a:pt x="1207770" y="821690"/>
                    <a:pt x="1165860" y="833120"/>
                    <a:pt x="1139190" y="861060"/>
                  </a:cubicBezTo>
                  <a:cubicBezTo>
                    <a:pt x="1111250" y="889000"/>
                    <a:pt x="1094740" y="938530"/>
                    <a:pt x="1068070" y="962660"/>
                  </a:cubicBezTo>
                  <a:cubicBezTo>
                    <a:pt x="1046480" y="982980"/>
                    <a:pt x="1017270" y="984250"/>
                    <a:pt x="996950" y="1003300"/>
                  </a:cubicBezTo>
                  <a:cubicBezTo>
                    <a:pt x="974090" y="1024890"/>
                    <a:pt x="963930" y="1068070"/>
                    <a:pt x="939800" y="1092200"/>
                  </a:cubicBezTo>
                  <a:cubicBezTo>
                    <a:pt x="916940" y="1115060"/>
                    <a:pt x="883920" y="1118870"/>
                    <a:pt x="858520" y="1146810"/>
                  </a:cubicBezTo>
                  <a:cubicBezTo>
                    <a:pt x="817880" y="1189990"/>
                    <a:pt x="778510" y="1273810"/>
                    <a:pt x="745490" y="1344930"/>
                  </a:cubicBezTo>
                  <a:cubicBezTo>
                    <a:pt x="712470" y="1421130"/>
                    <a:pt x="701040" y="1537970"/>
                    <a:pt x="661670" y="1592580"/>
                  </a:cubicBezTo>
                  <a:cubicBezTo>
                    <a:pt x="635000" y="1630680"/>
                    <a:pt x="599440" y="1654810"/>
                    <a:pt x="566420" y="1667510"/>
                  </a:cubicBezTo>
                  <a:cubicBezTo>
                    <a:pt x="537210" y="1677670"/>
                    <a:pt x="502920" y="1658620"/>
                    <a:pt x="473710" y="1670050"/>
                  </a:cubicBezTo>
                  <a:cubicBezTo>
                    <a:pt x="440690" y="1681480"/>
                    <a:pt x="419100" y="1722120"/>
                    <a:pt x="379730" y="1743710"/>
                  </a:cubicBezTo>
                  <a:cubicBezTo>
                    <a:pt x="330200" y="1771650"/>
                    <a:pt x="248920" y="1800860"/>
                    <a:pt x="190500" y="1809750"/>
                  </a:cubicBezTo>
                  <a:cubicBezTo>
                    <a:pt x="140970" y="1818640"/>
                    <a:pt x="82550" y="1821180"/>
                    <a:pt x="52070" y="1808480"/>
                  </a:cubicBezTo>
                  <a:cubicBezTo>
                    <a:pt x="31750" y="1799590"/>
                    <a:pt x="16510" y="1783080"/>
                    <a:pt x="8890" y="1766570"/>
                  </a:cubicBezTo>
                  <a:cubicBezTo>
                    <a:pt x="1270" y="1748790"/>
                    <a:pt x="0" y="1724660"/>
                    <a:pt x="6350" y="1706880"/>
                  </a:cubicBezTo>
                  <a:cubicBezTo>
                    <a:pt x="11430" y="1689100"/>
                    <a:pt x="29210" y="1668780"/>
                    <a:pt x="43180" y="1659890"/>
                  </a:cubicBezTo>
                  <a:cubicBezTo>
                    <a:pt x="54610" y="1651000"/>
                    <a:pt x="59690" y="1651000"/>
                    <a:pt x="81280" y="1647190"/>
                  </a:cubicBezTo>
                  <a:cubicBezTo>
                    <a:pt x="181610" y="1631950"/>
                    <a:pt x="760730" y="1659890"/>
                    <a:pt x="949960" y="1645920"/>
                  </a:cubicBezTo>
                  <a:cubicBezTo>
                    <a:pt x="1042670" y="1639570"/>
                    <a:pt x="1140460" y="1643380"/>
                    <a:pt x="1155700" y="1616710"/>
                  </a:cubicBezTo>
                  <a:cubicBezTo>
                    <a:pt x="1163320" y="1600200"/>
                    <a:pt x="1126490" y="1577340"/>
                    <a:pt x="1120140" y="1546860"/>
                  </a:cubicBezTo>
                  <a:cubicBezTo>
                    <a:pt x="1111250" y="1502410"/>
                    <a:pt x="1137920" y="1419860"/>
                    <a:pt x="1126490" y="1367790"/>
                  </a:cubicBezTo>
                  <a:cubicBezTo>
                    <a:pt x="1116330" y="1323340"/>
                    <a:pt x="1082040" y="1301750"/>
                    <a:pt x="1070610" y="1250950"/>
                  </a:cubicBezTo>
                  <a:cubicBezTo>
                    <a:pt x="1050290" y="1167130"/>
                    <a:pt x="1061720" y="1007110"/>
                    <a:pt x="1061720" y="899160"/>
                  </a:cubicBezTo>
                  <a:cubicBezTo>
                    <a:pt x="1061720" y="806450"/>
                    <a:pt x="1050290" y="692150"/>
                    <a:pt x="1066800" y="642620"/>
                  </a:cubicBezTo>
                  <a:cubicBezTo>
                    <a:pt x="1074420" y="621030"/>
                    <a:pt x="1085850" y="608330"/>
                    <a:pt x="1099820" y="599440"/>
                  </a:cubicBezTo>
                  <a:cubicBezTo>
                    <a:pt x="1115060" y="589280"/>
                    <a:pt x="1135380" y="581660"/>
                    <a:pt x="1153160" y="584200"/>
                  </a:cubicBezTo>
                  <a:cubicBezTo>
                    <a:pt x="1176020" y="586740"/>
                    <a:pt x="1210310" y="608330"/>
                    <a:pt x="1223010" y="626110"/>
                  </a:cubicBezTo>
                  <a:cubicBezTo>
                    <a:pt x="1234440" y="641350"/>
                    <a:pt x="1236980" y="662940"/>
                    <a:pt x="1235710" y="680720"/>
                  </a:cubicBezTo>
                  <a:cubicBezTo>
                    <a:pt x="1233170" y="697230"/>
                    <a:pt x="1224280" y="717550"/>
                    <a:pt x="1211580" y="730250"/>
                  </a:cubicBezTo>
                  <a:cubicBezTo>
                    <a:pt x="1200150" y="742950"/>
                    <a:pt x="1179830" y="754380"/>
                    <a:pt x="1163320" y="756920"/>
                  </a:cubicBezTo>
                  <a:cubicBezTo>
                    <a:pt x="1145540" y="759460"/>
                    <a:pt x="1123950" y="758190"/>
                    <a:pt x="1108710" y="748030"/>
                  </a:cubicBezTo>
                  <a:cubicBezTo>
                    <a:pt x="1089660" y="735330"/>
                    <a:pt x="1065530" y="703580"/>
                    <a:pt x="1062990" y="680720"/>
                  </a:cubicBezTo>
                  <a:cubicBezTo>
                    <a:pt x="1060450" y="656590"/>
                    <a:pt x="1076960" y="621030"/>
                    <a:pt x="1092200" y="604520"/>
                  </a:cubicBezTo>
                  <a:cubicBezTo>
                    <a:pt x="1106170" y="591820"/>
                    <a:pt x="1126490" y="585470"/>
                    <a:pt x="1144270" y="584200"/>
                  </a:cubicBezTo>
                  <a:cubicBezTo>
                    <a:pt x="1162050" y="582930"/>
                    <a:pt x="1183640" y="589280"/>
                    <a:pt x="1197610" y="599440"/>
                  </a:cubicBezTo>
                  <a:cubicBezTo>
                    <a:pt x="1212850" y="608330"/>
                    <a:pt x="1223010" y="617220"/>
                    <a:pt x="1231900" y="642620"/>
                  </a:cubicBezTo>
                  <a:cubicBezTo>
                    <a:pt x="1259840" y="726440"/>
                    <a:pt x="1207770" y="1117600"/>
                    <a:pt x="1235710" y="1234440"/>
                  </a:cubicBezTo>
                  <a:cubicBezTo>
                    <a:pt x="1248410" y="1286510"/>
                    <a:pt x="1280160" y="1303020"/>
                    <a:pt x="1290320" y="1341120"/>
                  </a:cubicBezTo>
                  <a:cubicBezTo>
                    <a:pt x="1299210" y="1380490"/>
                    <a:pt x="1294130" y="1419860"/>
                    <a:pt x="1295400" y="1464310"/>
                  </a:cubicBezTo>
                  <a:cubicBezTo>
                    <a:pt x="1295400" y="1518920"/>
                    <a:pt x="1299210" y="1592580"/>
                    <a:pt x="1292860" y="1642110"/>
                  </a:cubicBezTo>
                  <a:cubicBezTo>
                    <a:pt x="1289050" y="1677670"/>
                    <a:pt x="1289050" y="1710690"/>
                    <a:pt x="1270000" y="1734820"/>
                  </a:cubicBezTo>
                  <a:cubicBezTo>
                    <a:pt x="1248410" y="1762760"/>
                    <a:pt x="1192530" y="1781810"/>
                    <a:pt x="1158240" y="1790700"/>
                  </a:cubicBezTo>
                  <a:cubicBezTo>
                    <a:pt x="1131570" y="1797050"/>
                    <a:pt x="1109980" y="1788160"/>
                    <a:pt x="1080770" y="1790700"/>
                  </a:cubicBezTo>
                  <a:cubicBezTo>
                    <a:pt x="1042670" y="1795780"/>
                    <a:pt x="1013460" y="1812290"/>
                    <a:pt x="949960" y="1818640"/>
                  </a:cubicBezTo>
                  <a:cubicBezTo>
                    <a:pt x="789940" y="1835150"/>
                    <a:pt x="193040" y="1824990"/>
                    <a:pt x="91440" y="1816100"/>
                  </a:cubicBezTo>
                  <a:cubicBezTo>
                    <a:pt x="69850" y="1813560"/>
                    <a:pt x="63500" y="1813560"/>
                    <a:pt x="52070" y="1808480"/>
                  </a:cubicBezTo>
                  <a:cubicBezTo>
                    <a:pt x="39370" y="1803400"/>
                    <a:pt x="27940" y="1793240"/>
                    <a:pt x="20320" y="1783080"/>
                  </a:cubicBezTo>
                  <a:cubicBezTo>
                    <a:pt x="11430" y="1772920"/>
                    <a:pt x="6350" y="1760220"/>
                    <a:pt x="3810" y="1746250"/>
                  </a:cubicBezTo>
                  <a:cubicBezTo>
                    <a:pt x="1270" y="1733550"/>
                    <a:pt x="2540" y="1719580"/>
                    <a:pt x="6350" y="1706880"/>
                  </a:cubicBezTo>
                  <a:cubicBezTo>
                    <a:pt x="10160" y="1694180"/>
                    <a:pt x="17780" y="1681480"/>
                    <a:pt x="26670" y="1672590"/>
                  </a:cubicBezTo>
                  <a:cubicBezTo>
                    <a:pt x="35560" y="1662430"/>
                    <a:pt x="44450" y="1657350"/>
                    <a:pt x="60960" y="1651000"/>
                  </a:cubicBezTo>
                  <a:cubicBezTo>
                    <a:pt x="95250" y="1639570"/>
                    <a:pt x="177800" y="1644650"/>
                    <a:pt x="228600" y="1626870"/>
                  </a:cubicBezTo>
                  <a:cubicBezTo>
                    <a:pt x="278130" y="1610360"/>
                    <a:pt x="318770" y="1569720"/>
                    <a:pt x="364490" y="1548130"/>
                  </a:cubicBezTo>
                  <a:cubicBezTo>
                    <a:pt x="410210" y="1527810"/>
                    <a:pt x="478790" y="1527810"/>
                    <a:pt x="502920" y="1499870"/>
                  </a:cubicBezTo>
                  <a:cubicBezTo>
                    <a:pt x="520700" y="1478280"/>
                    <a:pt x="504190" y="1446530"/>
                    <a:pt x="516890" y="1413510"/>
                  </a:cubicBezTo>
                  <a:cubicBezTo>
                    <a:pt x="537210" y="1363980"/>
                    <a:pt x="612140" y="1286510"/>
                    <a:pt x="636270" y="1236980"/>
                  </a:cubicBezTo>
                  <a:cubicBezTo>
                    <a:pt x="651510" y="1203960"/>
                    <a:pt x="648970" y="1179830"/>
                    <a:pt x="661670" y="1151890"/>
                  </a:cubicBezTo>
                  <a:cubicBezTo>
                    <a:pt x="678180" y="1120140"/>
                    <a:pt x="698500" y="1089660"/>
                    <a:pt x="726440" y="1056640"/>
                  </a:cubicBezTo>
                  <a:cubicBezTo>
                    <a:pt x="762000" y="1014730"/>
                    <a:pt x="821690" y="953770"/>
                    <a:pt x="862330" y="922020"/>
                  </a:cubicBezTo>
                  <a:cubicBezTo>
                    <a:pt x="890270" y="900430"/>
                    <a:pt x="916940" y="899160"/>
                    <a:pt x="941070" y="875030"/>
                  </a:cubicBezTo>
                  <a:cubicBezTo>
                    <a:pt x="971550" y="844550"/>
                    <a:pt x="993140" y="770890"/>
                    <a:pt x="1023620" y="740410"/>
                  </a:cubicBezTo>
                  <a:cubicBezTo>
                    <a:pt x="1045210" y="717550"/>
                    <a:pt x="1065530" y="717550"/>
                    <a:pt x="1093470" y="694690"/>
                  </a:cubicBezTo>
                  <a:cubicBezTo>
                    <a:pt x="1149350" y="650240"/>
                    <a:pt x="1282700" y="530860"/>
                    <a:pt x="1320800" y="471170"/>
                  </a:cubicBezTo>
                  <a:cubicBezTo>
                    <a:pt x="1341120" y="440690"/>
                    <a:pt x="1332230" y="420370"/>
                    <a:pt x="1350010" y="389890"/>
                  </a:cubicBezTo>
                  <a:cubicBezTo>
                    <a:pt x="1377950" y="344170"/>
                    <a:pt x="1452880" y="284480"/>
                    <a:pt x="1493520" y="232410"/>
                  </a:cubicBezTo>
                  <a:cubicBezTo>
                    <a:pt x="1530350" y="186690"/>
                    <a:pt x="1555750" y="133350"/>
                    <a:pt x="1587500" y="95250"/>
                  </a:cubicBezTo>
                  <a:cubicBezTo>
                    <a:pt x="1614170" y="63500"/>
                    <a:pt x="1642110" y="27940"/>
                    <a:pt x="1668780" y="15240"/>
                  </a:cubicBezTo>
                  <a:cubicBezTo>
                    <a:pt x="1687830" y="5080"/>
                    <a:pt x="1705610" y="0"/>
                    <a:pt x="1723390" y="5080"/>
                  </a:cubicBezTo>
                  <a:cubicBezTo>
                    <a:pt x="1743710" y="10160"/>
                    <a:pt x="1770380" y="31750"/>
                    <a:pt x="1780540" y="49530"/>
                  </a:cubicBezTo>
                  <a:cubicBezTo>
                    <a:pt x="1788160" y="64770"/>
                    <a:pt x="1786890" y="88900"/>
                    <a:pt x="1783080" y="104140"/>
                  </a:cubicBezTo>
                  <a:cubicBezTo>
                    <a:pt x="1780540" y="116840"/>
                    <a:pt x="1764030" y="135890"/>
                    <a:pt x="1764030" y="135890"/>
                  </a:cubicBezTo>
                </a:path>
              </a:pathLst>
            </a:custGeom>
            <a:solidFill>
              <a:srgbClr val="FFFFFF"/>
            </a:solidFill>
            <a:ln cap="sq">
              <a:noFill/>
              <a:prstDash val="solid"/>
              <a:miter/>
            </a:ln>
          </p:spPr>
        </p:sp>
      </p:gr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265765" y="-144135"/>
            <a:ext cx="18544240" cy="10431135"/>
          </a:xfrm>
          <a:custGeom>
            <a:avLst/>
            <a:gdLst/>
            <a:ahLst/>
            <a:cxnLst/>
            <a:rect l="l" t="t" r="r" b="b"/>
            <a:pathLst>
              <a:path w="18544240" h="10431135">
                <a:moveTo>
                  <a:pt x="0" y="0"/>
                </a:moveTo>
                <a:lnTo>
                  <a:pt x="18544240" y="0"/>
                </a:lnTo>
                <a:lnTo>
                  <a:pt x="18544240" y="10431135"/>
                </a:lnTo>
                <a:lnTo>
                  <a:pt x="0" y="10431135"/>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5080785" y="0"/>
            <a:ext cx="8126430" cy="2488719"/>
          </a:xfrm>
          <a:custGeom>
            <a:avLst/>
            <a:gdLst/>
            <a:ahLst/>
            <a:cxnLst/>
            <a:rect l="l" t="t" r="r" b="b"/>
            <a:pathLst>
              <a:path w="8126430" h="2488719">
                <a:moveTo>
                  <a:pt x="0" y="0"/>
                </a:moveTo>
                <a:lnTo>
                  <a:pt x="8126430" y="0"/>
                </a:lnTo>
                <a:lnTo>
                  <a:pt x="8126430" y="2488719"/>
                </a:lnTo>
                <a:lnTo>
                  <a:pt x="0" y="24887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
        <p:nvSpPr>
          <p:cNvPr id="6" name="Freeform 6"/>
          <p:cNvSpPr/>
          <p:nvPr/>
        </p:nvSpPr>
        <p:spPr>
          <a:xfrm>
            <a:off x="11449628" y="2691701"/>
            <a:ext cx="4767719" cy="6356958"/>
          </a:xfrm>
          <a:custGeom>
            <a:avLst/>
            <a:gdLst/>
            <a:ahLst/>
            <a:cxnLst/>
            <a:rect l="l" t="t" r="r" b="b"/>
            <a:pathLst>
              <a:path w="4767719" h="6356958">
                <a:moveTo>
                  <a:pt x="0" y="0"/>
                </a:moveTo>
                <a:lnTo>
                  <a:pt x="4767718" y="0"/>
                </a:lnTo>
                <a:lnTo>
                  <a:pt x="4767718" y="6356959"/>
                </a:lnTo>
                <a:lnTo>
                  <a:pt x="0" y="6356959"/>
                </a:lnTo>
                <a:lnTo>
                  <a:pt x="0" y="0"/>
                </a:lnTo>
                <a:close/>
              </a:path>
            </a:pathLst>
          </a:custGeom>
          <a:blipFill>
            <a:blip r:embed="rId8"/>
            <a:stretch>
              <a:fillRect/>
            </a:stretch>
          </a:blipFill>
        </p:spPr>
      </p:sp>
      <p:sp>
        <p:nvSpPr>
          <p:cNvPr id="7" name="TextBox 7"/>
          <p:cNvSpPr txBox="1"/>
          <p:nvPr/>
        </p:nvSpPr>
        <p:spPr>
          <a:xfrm>
            <a:off x="1028700" y="2861734"/>
            <a:ext cx="7458316" cy="4180840"/>
          </a:xfrm>
          <a:prstGeom prst="rect">
            <a:avLst/>
          </a:prstGeom>
        </p:spPr>
        <p:txBody>
          <a:bodyPr lIns="0" tIns="0" rIns="0" bIns="0" rtlCol="0" anchor="t">
            <a:spAutoFit/>
          </a:bodyPr>
          <a:lstStyle/>
          <a:p>
            <a:pPr marL="734061" lvl="1" indent="-367031" algn="just">
              <a:lnSpc>
                <a:spcPts val="4760"/>
              </a:lnSpc>
              <a:spcBef>
                <a:spcPct val="0"/>
              </a:spcBef>
              <a:buFont typeface="Arial"/>
              <a:buChar char="•"/>
            </a:pPr>
            <a:r>
              <a:rPr lang="en-US" sz="3400">
                <a:solidFill>
                  <a:srgbClr val="252D37"/>
                </a:solidFill>
                <a:latin typeface="Montserrat"/>
                <a:ea typeface="Montserrat"/>
                <a:cs typeface="Montserrat"/>
                <a:sym typeface="Montserrat"/>
              </a:rPr>
              <a:t>Key design considerations for strength and stability.</a:t>
            </a:r>
          </a:p>
          <a:p>
            <a:pPr marL="734061" lvl="1" indent="-367031" algn="just">
              <a:lnSpc>
                <a:spcPts val="4760"/>
              </a:lnSpc>
              <a:spcBef>
                <a:spcPct val="0"/>
              </a:spcBef>
              <a:buFont typeface="Arial"/>
              <a:buChar char="•"/>
            </a:pPr>
            <a:r>
              <a:rPr lang="en-US" sz="3400">
                <a:solidFill>
                  <a:srgbClr val="252D37"/>
                </a:solidFill>
                <a:latin typeface="Montserrat"/>
                <a:ea typeface="Montserrat"/>
                <a:cs typeface="Montserrat"/>
                <a:sym typeface="Montserrat"/>
              </a:rPr>
              <a:t>Focus on weight distribution and balance.</a:t>
            </a:r>
          </a:p>
          <a:p>
            <a:pPr marL="734061" lvl="1" indent="-367031" algn="just">
              <a:lnSpc>
                <a:spcPts val="4760"/>
              </a:lnSpc>
              <a:spcBef>
                <a:spcPct val="0"/>
              </a:spcBef>
              <a:buFont typeface="Arial"/>
              <a:buChar char="•"/>
            </a:pPr>
            <a:r>
              <a:rPr lang="en-US" sz="3400">
                <a:solidFill>
                  <a:srgbClr val="252D37"/>
                </a:solidFill>
                <a:latin typeface="Montserrat"/>
                <a:ea typeface="Montserrat"/>
                <a:cs typeface="Montserrat"/>
                <a:sym typeface="Montserrat"/>
              </a:rPr>
              <a:t>Use of lightweight but strong materials.</a:t>
            </a:r>
          </a:p>
          <a:p>
            <a:pPr algn="just">
              <a:lnSpc>
                <a:spcPts val="4760"/>
              </a:lnSpc>
              <a:spcBef>
                <a:spcPct val="0"/>
              </a:spcBef>
            </a:pPr>
            <a:endParaRPr lang="en-US" sz="3400">
              <a:solidFill>
                <a:srgbClr val="252D37"/>
              </a:solidFill>
              <a:latin typeface="Montserrat"/>
              <a:ea typeface="Montserrat"/>
              <a:cs typeface="Montserrat"/>
              <a:sym typeface="Montserrat"/>
            </a:endParaRPr>
          </a:p>
        </p:txBody>
      </p:sp>
      <p:sp>
        <p:nvSpPr>
          <p:cNvPr id="8" name="TextBox 8"/>
          <p:cNvSpPr txBox="1"/>
          <p:nvPr/>
        </p:nvSpPr>
        <p:spPr>
          <a:xfrm>
            <a:off x="17024271" y="9613967"/>
            <a:ext cx="152400" cy="190500"/>
          </a:xfrm>
          <a:prstGeom prst="rect">
            <a:avLst/>
          </a:prstGeom>
        </p:spPr>
        <p:txBody>
          <a:bodyPr wrap="none" lIns="0" tIns="0" rIns="0" bIns="0" rtlCol="0" anchor="t">
            <a:spAutoFit/>
          </a:bodyPr>
          <a:lstStyle/>
          <a:p>
            <a:pPr algn="ctr">
              <a:lnSpc>
                <a:spcPts val="2800"/>
              </a:lnSpc>
              <a:spcBef>
                <a:spcPct val="0"/>
              </a:spcBef>
            </a:pPr>
            <a:r>
              <a:rPr lang="en-US" sz="2000" b="1">
                <a:solidFill>
                  <a:srgbClr val="252D37"/>
                </a:solidFill>
                <a:latin typeface="Montserrat Bold"/>
                <a:ea typeface="Montserrat Bold"/>
                <a:cs typeface="Montserrat Bold"/>
                <a:sym typeface="Montserrat Bold"/>
              </a:rPr>
              <a:t>15</a:t>
            </a:r>
          </a:p>
        </p:txBody>
      </p:sp>
      <p:sp>
        <p:nvSpPr>
          <p:cNvPr id="9" name="TextBox 9"/>
          <p:cNvSpPr txBox="1"/>
          <p:nvPr/>
        </p:nvSpPr>
        <p:spPr>
          <a:xfrm>
            <a:off x="2999625" y="1057670"/>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STRUCTURAL DESIGN</a:t>
            </a:r>
          </a:p>
        </p:txBody>
      </p:sp>
    </p:spTree>
  </p:cSld>
  <p:clrMapOvr>
    <a:masterClrMapping/>
  </p:clrMapOvr>
  <p:transition spd="slow">
    <p:circl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9505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676721"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651116" y="3148205"/>
            <a:ext cx="9400140" cy="4662114"/>
          </a:xfrm>
          <a:prstGeom prst="rect">
            <a:avLst/>
          </a:prstGeom>
        </p:spPr>
        <p:txBody>
          <a:bodyPr lIns="0" tIns="0" rIns="0" bIns="0" rtlCol="0" anchor="t">
            <a:spAutoFit/>
          </a:bodyPr>
          <a:lstStyle/>
          <a:p>
            <a:pPr marL="818232" lvl="1" indent="-409116" algn="just">
              <a:lnSpc>
                <a:spcPts val="5305"/>
              </a:lnSpc>
              <a:buFont typeface="Arial"/>
              <a:buChar char="•"/>
            </a:pPr>
            <a:r>
              <a:rPr lang="en-US" sz="3789">
                <a:solidFill>
                  <a:srgbClr val="252D37"/>
                </a:solidFill>
                <a:latin typeface="Montserrat"/>
                <a:ea typeface="Montserrat"/>
                <a:cs typeface="Montserrat"/>
                <a:sym typeface="Montserrat"/>
              </a:rPr>
              <a:t>Type and size of wheels used.</a:t>
            </a:r>
          </a:p>
          <a:p>
            <a:pPr marL="818232" lvl="1" indent="-409116" algn="just">
              <a:lnSpc>
                <a:spcPts val="5305"/>
              </a:lnSpc>
              <a:buFont typeface="Arial"/>
              <a:buChar char="•"/>
            </a:pPr>
            <a:r>
              <a:rPr lang="en-US" sz="3789">
                <a:solidFill>
                  <a:srgbClr val="252D37"/>
                </a:solidFill>
                <a:latin typeface="Montserrat"/>
                <a:ea typeface="Montserrat"/>
                <a:cs typeface="Montserrat"/>
                <a:sym typeface="Montserrat"/>
              </a:rPr>
              <a:t>Role in maneuverability and surface compatibility.</a:t>
            </a:r>
          </a:p>
          <a:p>
            <a:pPr marL="818232" lvl="1" indent="-409116" algn="just">
              <a:lnSpc>
                <a:spcPts val="5305"/>
              </a:lnSpc>
              <a:buFont typeface="Arial"/>
              <a:buChar char="•"/>
            </a:pPr>
            <a:r>
              <a:rPr lang="en-US" sz="3789">
                <a:solidFill>
                  <a:srgbClr val="252D37"/>
                </a:solidFill>
                <a:latin typeface="Montserrat"/>
                <a:ea typeface="Montserrat"/>
                <a:cs typeface="Montserrat"/>
                <a:sym typeface="Montserrat"/>
              </a:rPr>
              <a:t>Design decisions to ensure stability and comfort.</a:t>
            </a:r>
          </a:p>
          <a:p>
            <a:pPr algn="just">
              <a:lnSpc>
                <a:spcPts val="5305"/>
              </a:lnSpc>
            </a:pPr>
            <a:endParaRPr lang="en-US" sz="3789">
              <a:solidFill>
                <a:srgbClr val="252D37"/>
              </a:solidFill>
              <a:latin typeface="Montserrat"/>
              <a:ea typeface="Montserrat"/>
              <a:cs typeface="Montserrat"/>
              <a:sym typeface="Montserrat"/>
            </a:endParaRPr>
          </a:p>
          <a:p>
            <a:pPr algn="just">
              <a:lnSpc>
                <a:spcPts val="5305"/>
              </a:lnSpc>
              <a:spcBef>
                <a:spcPct val="0"/>
              </a:spcBef>
            </a:pPr>
            <a:endParaRPr lang="en-US" sz="3789">
              <a:solidFill>
                <a:srgbClr val="252D37"/>
              </a:solidFill>
              <a:latin typeface="Montserrat"/>
              <a:ea typeface="Montserrat"/>
              <a:cs typeface="Montserrat"/>
              <a:sym typeface="Montserrat"/>
            </a:endParaRPr>
          </a:p>
        </p:txBody>
      </p:sp>
      <p:sp>
        <p:nvSpPr>
          <p:cNvPr id="5" name="Freeform 5"/>
          <p:cNvSpPr/>
          <p:nvPr/>
        </p:nvSpPr>
        <p:spPr>
          <a:xfrm>
            <a:off x="5080785" y="0"/>
            <a:ext cx="8448488" cy="2587350"/>
          </a:xfrm>
          <a:custGeom>
            <a:avLst/>
            <a:gdLst/>
            <a:ahLst/>
            <a:cxnLst/>
            <a:rect l="l" t="t" r="r" b="b"/>
            <a:pathLst>
              <a:path w="8448488" h="2587350">
                <a:moveTo>
                  <a:pt x="0" y="0"/>
                </a:moveTo>
                <a:lnTo>
                  <a:pt x="8448488" y="0"/>
                </a:lnTo>
                <a:lnTo>
                  <a:pt x="8448488" y="2587350"/>
                </a:lnTo>
                <a:lnTo>
                  <a:pt x="0" y="258735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5999945" y="2488719"/>
            <a:ext cx="6288109" cy="6288109"/>
          </a:xfrm>
          <a:custGeom>
            <a:avLst/>
            <a:gdLst/>
            <a:ahLst/>
            <a:cxnLst/>
            <a:rect l="l" t="t" r="r" b="b"/>
            <a:pathLst>
              <a:path w="6288109" h="6288109">
                <a:moveTo>
                  <a:pt x="0" y="0"/>
                </a:moveTo>
                <a:lnTo>
                  <a:pt x="6288110" y="0"/>
                </a:lnTo>
                <a:lnTo>
                  <a:pt x="6288110" y="6288109"/>
                </a:lnTo>
                <a:lnTo>
                  <a:pt x="0" y="6288109"/>
                </a:lnTo>
                <a:lnTo>
                  <a:pt x="0" y="0"/>
                </a:lnTo>
                <a:close/>
              </a:path>
            </a:pathLst>
          </a:custGeom>
          <a:blipFill>
            <a:blip r:embed="rId7">
              <a:alphaModFix amt="30000"/>
            </a:blip>
            <a:stretch>
              <a:fillRect/>
            </a:stretch>
          </a:blipFill>
        </p:spPr>
      </p:sp>
      <p:sp>
        <p:nvSpPr>
          <p:cNvPr id="7" name="Freeform 7"/>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8"/>
            <a:stretch>
              <a:fillRect t="-6958" r="-35844"/>
            </a:stretch>
          </a:blipFill>
        </p:spPr>
      </p:sp>
      <p:sp>
        <p:nvSpPr>
          <p:cNvPr id="8" name="Freeform 8"/>
          <p:cNvSpPr/>
          <p:nvPr/>
        </p:nvSpPr>
        <p:spPr>
          <a:xfrm>
            <a:off x="11951742" y="3097085"/>
            <a:ext cx="5541759" cy="5872914"/>
          </a:xfrm>
          <a:custGeom>
            <a:avLst/>
            <a:gdLst/>
            <a:ahLst/>
            <a:cxnLst/>
            <a:rect l="l" t="t" r="r" b="b"/>
            <a:pathLst>
              <a:path w="5541759" h="5872914">
                <a:moveTo>
                  <a:pt x="0" y="0"/>
                </a:moveTo>
                <a:lnTo>
                  <a:pt x="5541759" y="0"/>
                </a:lnTo>
                <a:lnTo>
                  <a:pt x="5541759" y="5872913"/>
                </a:lnTo>
                <a:lnTo>
                  <a:pt x="0" y="5872913"/>
                </a:lnTo>
                <a:lnTo>
                  <a:pt x="0" y="0"/>
                </a:lnTo>
                <a:close/>
              </a:path>
            </a:pathLst>
          </a:custGeom>
          <a:blipFill>
            <a:blip r:embed="rId9"/>
            <a:stretch>
              <a:fillRect r="-5263" b="-32436"/>
            </a:stretch>
          </a:blipFill>
        </p:spPr>
      </p:sp>
      <p:sp>
        <p:nvSpPr>
          <p:cNvPr id="9" name="TextBox 9"/>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D37"/>
                </a:solidFill>
                <a:latin typeface="Montserrat"/>
                <a:ea typeface="Montserrat"/>
                <a:cs typeface="Montserrat"/>
                <a:sym typeface="Montserrat"/>
              </a:rPr>
              <a:t>16</a:t>
            </a:r>
          </a:p>
        </p:txBody>
      </p:sp>
      <p:sp>
        <p:nvSpPr>
          <p:cNvPr id="10" name="TextBox 10"/>
          <p:cNvSpPr txBox="1"/>
          <p:nvPr/>
        </p:nvSpPr>
        <p:spPr>
          <a:xfrm>
            <a:off x="3270027" y="800495"/>
            <a:ext cx="11747947" cy="108775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 WHEELS DESIGN AND FUNCTIONALITY</a:t>
            </a:r>
          </a:p>
        </p:txBody>
      </p:sp>
    </p:spTree>
  </p:cSld>
  <p:clrMapOvr>
    <a:masterClrMapping/>
  </p:clrMapOvr>
  <p:transition spd="slow">
    <p:cover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5080785" y="0"/>
            <a:ext cx="8126430" cy="2488719"/>
          </a:xfrm>
          <a:custGeom>
            <a:avLst/>
            <a:gdLst/>
            <a:ahLst/>
            <a:cxnLst/>
            <a:rect l="l" t="t" r="r" b="b"/>
            <a:pathLst>
              <a:path w="8126430" h="2488719">
                <a:moveTo>
                  <a:pt x="0" y="0"/>
                </a:moveTo>
                <a:lnTo>
                  <a:pt x="8126430" y="0"/>
                </a:lnTo>
                <a:lnTo>
                  <a:pt x="8126430" y="2488719"/>
                </a:lnTo>
                <a:lnTo>
                  <a:pt x="0" y="24887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5"/>
            <a:stretch>
              <a:fillRect t="-6958" r="-35844"/>
            </a:stretch>
          </a:blipFill>
        </p:spPr>
      </p:sp>
      <p:sp>
        <p:nvSpPr>
          <p:cNvPr id="5" name="Freeform 5"/>
          <p:cNvSpPr/>
          <p:nvPr/>
        </p:nvSpPr>
        <p:spPr>
          <a:xfrm>
            <a:off x="12036136" y="2691701"/>
            <a:ext cx="4767719" cy="6356958"/>
          </a:xfrm>
          <a:custGeom>
            <a:avLst/>
            <a:gdLst/>
            <a:ahLst/>
            <a:cxnLst/>
            <a:rect l="l" t="t" r="r" b="b"/>
            <a:pathLst>
              <a:path w="4767719" h="6356958">
                <a:moveTo>
                  <a:pt x="0" y="0"/>
                </a:moveTo>
                <a:lnTo>
                  <a:pt x="4767718" y="0"/>
                </a:lnTo>
                <a:lnTo>
                  <a:pt x="4767718" y="6356959"/>
                </a:lnTo>
                <a:lnTo>
                  <a:pt x="0" y="6356959"/>
                </a:lnTo>
                <a:lnTo>
                  <a:pt x="0" y="0"/>
                </a:lnTo>
                <a:close/>
              </a:path>
            </a:pathLst>
          </a:custGeom>
          <a:blipFill>
            <a:blip r:embed="rId6"/>
            <a:stretch>
              <a:fillRect/>
            </a:stretch>
          </a:blipFill>
        </p:spPr>
      </p:sp>
      <p:sp>
        <p:nvSpPr>
          <p:cNvPr id="6" name="TextBox 6"/>
          <p:cNvSpPr txBox="1"/>
          <p:nvPr/>
        </p:nvSpPr>
        <p:spPr>
          <a:xfrm>
            <a:off x="335422" y="3088611"/>
            <a:ext cx="9237852" cy="4589244"/>
          </a:xfrm>
          <a:prstGeom prst="rect">
            <a:avLst/>
          </a:prstGeom>
        </p:spPr>
        <p:txBody>
          <a:bodyPr lIns="0" tIns="0" rIns="0" bIns="0" rtlCol="0" anchor="t">
            <a:spAutoFit/>
          </a:bodyPr>
          <a:lstStyle/>
          <a:p>
            <a:pPr marL="806930" lvl="1" indent="-403465" algn="just">
              <a:lnSpc>
                <a:spcPts val="5232"/>
              </a:lnSpc>
              <a:buFont typeface="Arial"/>
              <a:buChar char="•"/>
            </a:pPr>
            <a:r>
              <a:rPr lang="en-US" sz="3737">
                <a:solidFill>
                  <a:srgbClr val="252D37"/>
                </a:solidFill>
                <a:latin typeface="Montserrat"/>
                <a:ea typeface="Montserrat"/>
                <a:cs typeface="Montserrat"/>
                <a:sym typeface="Montserrat"/>
              </a:rPr>
              <a:t>Type of motors used.</a:t>
            </a:r>
          </a:p>
          <a:p>
            <a:pPr marL="806930" lvl="1" indent="-403465" algn="just">
              <a:lnSpc>
                <a:spcPts val="5232"/>
              </a:lnSpc>
              <a:buFont typeface="Arial"/>
              <a:buChar char="•"/>
            </a:pPr>
            <a:r>
              <a:rPr lang="en-US" sz="3737">
                <a:solidFill>
                  <a:srgbClr val="252D37"/>
                </a:solidFill>
                <a:latin typeface="Montserrat"/>
                <a:ea typeface="Montserrat"/>
                <a:cs typeface="Montserrat"/>
                <a:sym typeface="Montserrat"/>
              </a:rPr>
              <a:t>Importance in movement and responsiveness.</a:t>
            </a:r>
          </a:p>
          <a:p>
            <a:pPr marL="806930" lvl="1" indent="-403465" algn="just">
              <a:lnSpc>
                <a:spcPts val="5232"/>
              </a:lnSpc>
              <a:buFont typeface="Arial"/>
              <a:buChar char="•"/>
            </a:pPr>
            <a:r>
              <a:rPr lang="en-US" sz="3737">
                <a:solidFill>
                  <a:srgbClr val="252D37"/>
                </a:solidFill>
                <a:latin typeface="Montserrat"/>
                <a:ea typeface="Montserrat"/>
                <a:cs typeface="Montserrat"/>
                <a:sym typeface="Montserrat"/>
              </a:rPr>
              <a:t>Integration with control system for brainwave interaction.</a:t>
            </a:r>
          </a:p>
          <a:p>
            <a:pPr algn="just">
              <a:lnSpc>
                <a:spcPts val="5232"/>
              </a:lnSpc>
            </a:pPr>
            <a:endParaRPr lang="en-US" sz="3737">
              <a:solidFill>
                <a:srgbClr val="252D37"/>
              </a:solidFill>
              <a:latin typeface="Montserrat"/>
              <a:ea typeface="Montserrat"/>
              <a:cs typeface="Montserrat"/>
              <a:sym typeface="Montserrat"/>
            </a:endParaRPr>
          </a:p>
          <a:p>
            <a:pPr algn="just">
              <a:lnSpc>
                <a:spcPts val="5232"/>
              </a:lnSpc>
              <a:spcBef>
                <a:spcPct val="0"/>
              </a:spcBef>
            </a:pPr>
            <a:endParaRPr lang="en-US" sz="3737">
              <a:solidFill>
                <a:srgbClr val="252D37"/>
              </a:solidFill>
              <a:latin typeface="Montserrat"/>
              <a:ea typeface="Montserrat"/>
              <a:cs typeface="Montserrat"/>
              <a:sym typeface="Montserrat"/>
            </a:endParaRP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3359"/>
              </a:lnSpc>
              <a:spcBef>
                <a:spcPct val="0"/>
              </a:spcBef>
            </a:pPr>
            <a:r>
              <a:rPr lang="en-US" sz="2399" b="1">
                <a:solidFill>
                  <a:srgbClr val="252D37"/>
                </a:solidFill>
                <a:latin typeface="Montserrat Bold"/>
                <a:ea typeface="Montserrat Bold"/>
                <a:cs typeface="Montserrat Bold"/>
                <a:sym typeface="Montserrat Bold"/>
              </a:rPr>
              <a:t>17</a:t>
            </a:r>
          </a:p>
        </p:txBody>
      </p:sp>
      <p:sp>
        <p:nvSpPr>
          <p:cNvPr id="8" name="TextBox 8"/>
          <p:cNvSpPr txBox="1"/>
          <p:nvPr/>
        </p:nvSpPr>
        <p:spPr>
          <a:xfrm>
            <a:off x="5568449" y="800495"/>
            <a:ext cx="7151102" cy="108775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MOTORS AND ACTUATORS</a:t>
            </a:r>
          </a:p>
        </p:txBody>
      </p:sp>
    </p:spTree>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5687275" y="0"/>
            <a:ext cx="8088880" cy="2477219"/>
          </a:xfrm>
          <a:custGeom>
            <a:avLst/>
            <a:gdLst/>
            <a:ahLst/>
            <a:cxnLst/>
            <a:rect l="l" t="t" r="r" b="b"/>
            <a:pathLst>
              <a:path w="8088880" h="2477219">
                <a:moveTo>
                  <a:pt x="0" y="0"/>
                </a:moveTo>
                <a:lnTo>
                  <a:pt x="8088880" y="0"/>
                </a:lnTo>
                <a:lnTo>
                  <a:pt x="8088880" y="2477219"/>
                </a:lnTo>
                <a:lnTo>
                  <a:pt x="0" y="24772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5"/>
            <a:stretch>
              <a:fillRect t="-6958" r="-35844"/>
            </a:stretch>
          </a:blipFill>
        </p:spPr>
      </p:sp>
      <p:sp>
        <p:nvSpPr>
          <p:cNvPr id="5" name="Freeform 5"/>
          <p:cNvSpPr/>
          <p:nvPr/>
        </p:nvSpPr>
        <p:spPr>
          <a:xfrm>
            <a:off x="11881609" y="2901342"/>
            <a:ext cx="4767719" cy="6356958"/>
          </a:xfrm>
          <a:custGeom>
            <a:avLst/>
            <a:gdLst/>
            <a:ahLst/>
            <a:cxnLst/>
            <a:rect l="l" t="t" r="r" b="b"/>
            <a:pathLst>
              <a:path w="4767719" h="6356958">
                <a:moveTo>
                  <a:pt x="0" y="0"/>
                </a:moveTo>
                <a:lnTo>
                  <a:pt x="4767718" y="0"/>
                </a:lnTo>
                <a:lnTo>
                  <a:pt x="4767718" y="6356958"/>
                </a:lnTo>
                <a:lnTo>
                  <a:pt x="0" y="6356958"/>
                </a:lnTo>
                <a:lnTo>
                  <a:pt x="0" y="0"/>
                </a:lnTo>
                <a:close/>
              </a:path>
            </a:pathLst>
          </a:custGeom>
          <a:blipFill>
            <a:blip r:embed="rId6"/>
            <a:stretch>
              <a:fillRect/>
            </a:stretch>
          </a:blipFill>
        </p:spPr>
      </p:sp>
      <p:sp>
        <p:nvSpPr>
          <p:cNvPr id="6" name="TextBox 6"/>
          <p:cNvSpPr txBox="1"/>
          <p:nvPr/>
        </p:nvSpPr>
        <p:spPr>
          <a:xfrm>
            <a:off x="440959" y="3301078"/>
            <a:ext cx="9539098" cy="3916063"/>
          </a:xfrm>
          <a:prstGeom prst="rect">
            <a:avLst/>
          </a:prstGeom>
        </p:spPr>
        <p:txBody>
          <a:bodyPr lIns="0" tIns="0" rIns="0" bIns="0" rtlCol="0" anchor="t">
            <a:spAutoFit/>
          </a:bodyPr>
          <a:lstStyle/>
          <a:p>
            <a:pPr marL="804102" lvl="1" indent="-402051" algn="just">
              <a:lnSpc>
                <a:spcPts val="5214"/>
              </a:lnSpc>
              <a:buFont typeface="Arial"/>
              <a:buChar char="•"/>
            </a:pPr>
            <a:r>
              <a:rPr lang="en-US" sz="3724">
                <a:solidFill>
                  <a:srgbClr val="252D37"/>
                </a:solidFill>
                <a:latin typeface="Montserrat"/>
                <a:ea typeface="Montserrat"/>
                <a:cs typeface="Montserrat"/>
                <a:sym typeface="Montserrat"/>
              </a:rPr>
              <a:t>Leather with a large foam layer for comfort.</a:t>
            </a:r>
          </a:p>
          <a:p>
            <a:pPr marL="804102" lvl="1" indent="-402051" algn="just">
              <a:lnSpc>
                <a:spcPts val="5214"/>
              </a:lnSpc>
              <a:buFont typeface="Arial"/>
              <a:buChar char="•"/>
            </a:pPr>
            <a:r>
              <a:rPr lang="en-US" sz="3724">
                <a:solidFill>
                  <a:srgbClr val="252D37"/>
                </a:solidFill>
                <a:latin typeface="Montserrat"/>
                <a:ea typeface="Montserrat"/>
                <a:cs typeface="Montserrat"/>
                <a:sym typeface="Montserrat"/>
              </a:rPr>
              <a:t>Pressure relief and better support.</a:t>
            </a:r>
          </a:p>
          <a:p>
            <a:pPr marL="804102" lvl="1" indent="-402051" algn="just">
              <a:lnSpc>
                <a:spcPts val="5214"/>
              </a:lnSpc>
              <a:buFont typeface="Arial"/>
              <a:buChar char="•"/>
            </a:pPr>
            <a:r>
              <a:rPr lang="en-US" sz="3724">
                <a:solidFill>
                  <a:srgbClr val="252D37"/>
                </a:solidFill>
                <a:latin typeface="Montserrat"/>
                <a:ea typeface="Montserrat"/>
                <a:cs typeface="Montserrat"/>
                <a:sym typeface="Montserrat"/>
              </a:rPr>
              <a:t>Ergonomic design for comfort and support.</a:t>
            </a:r>
          </a:p>
          <a:p>
            <a:pPr algn="l">
              <a:lnSpc>
                <a:spcPts val="5214"/>
              </a:lnSpc>
              <a:spcBef>
                <a:spcPct val="0"/>
              </a:spcBef>
            </a:pPr>
            <a:endParaRPr lang="en-US" sz="3724">
              <a:solidFill>
                <a:srgbClr val="252D37"/>
              </a:solidFill>
              <a:latin typeface="Montserrat"/>
              <a:ea typeface="Montserrat"/>
              <a:cs typeface="Montserrat"/>
              <a:sym typeface="Montserrat"/>
            </a:endParaRP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D37"/>
                </a:solidFill>
                <a:latin typeface="Montserrat"/>
                <a:ea typeface="Montserrat"/>
                <a:cs typeface="Montserrat"/>
                <a:sym typeface="Montserrat"/>
              </a:rPr>
              <a:t>18</a:t>
            </a:r>
          </a:p>
        </p:txBody>
      </p:sp>
      <p:sp>
        <p:nvSpPr>
          <p:cNvPr id="8" name="TextBox 8"/>
          <p:cNvSpPr txBox="1"/>
          <p:nvPr/>
        </p:nvSpPr>
        <p:spPr>
          <a:xfrm>
            <a:off x="5862027" y="747607"/>
            <a:ext cx="7739376" cy="1182030"/>
          </a:xfrm>
          <a:prstGeom prst="rect">
            <a:avLst/>
          </a:prstGeom>
        </p:spPr>
        <p:txBody>
          <a:bodyPr lIns="0" tIns="0" rIns="0" bIns="0" rtlCol="0" anchor="t">
            <a:spAutoFit/>
          </a:bodyPr>
          <a:lstStyle/>
          <a:p>
            <a:pPr algn="ctr">
              <a:lnSpc>
                <a:spcPts val="4378"/>
              </a:lnSpc>
            </a:pPr>
            <a:r>
              <a:rPr lang="en-US" sz="5473" b="1">
                <a:solidFill>
                  <a:srgbClr val="252930"/>
                </a:solidFill>
                <a:latin typeface="Montserrat Bold"/>
                <a:ea typeface="Montserrat Bold"/>
                <a:cs typeface="Montserrat Bold"/>
                <a:sym typeface="Montserrat Bold"/>
              </a:rPr>
              <a:t>Seat Comfort and Design </a:t>
            </a:r>
          </a:p>
        </p:txBody>
      </p:sp>
    </p:spTree>
  </p:cSld>
  <p:clrMapOvr>
    <a:masterClrMapping/>
  </p:clrMapOvr>
  <p:transition spd="slow">
    <p:circl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440959" y="3301078"/>
            <a:ext cx="8499694" cy="5230726"/>
          </a:xfrm>
          <a:prstGeom prst="rect">
            <a:avLst/>
          </a:prstGeom>
        </p:spPr>
        <p:txBody>
          <a:bodyPr lIns="0" tIns="0" rIns="0" bIns="0" rtlCol="0" anchor="t">
            <a:spAutoFit/>
          </a:bodyPr>
          <a:lstStyle/>
          <a:p>
            <a:pPr marL="804102" lvl="1" indent="-402051" algn="just">
              <a:lnSpc>
                <a:spcPts val="5214"/>
              </a:lnSpc>
              <a:buFont typeface="Arial"/>
              <a:buChar char="•"/>
            </a:pPr>
            <a:r>
              <a:rPr lang="en-US" sz="3724">
                <a:solidFill>
                  <a:srgbClr val="252D37"/>
                </a:solidFill>
                <a:latin typeface="Montserrat"/>
                <a:ea typeface="Montserrat"/>
                <a:cs typeface="Montserrat"/>
                <a:sym typeface="Montserrat"/>
              </a:rPr>
              <a:t>Custom acrylic box for controller and motor driver.</a:t>
            </a:r>
          </a:p>
          <a:p>
            <a:pPr marL="804102" lvl="1" indent="-402051" algn="just">
              <a:lnSpc>
                <a:spcPts val="5214"/>
              </a:lnSpc>
              <a:buFont typeface="Arial"/>
              <a:buChar char="•"/>
            </a:pPr>
            <a:r>
              <a:rPr lang="en-US" sz="3724">
                <a:solidFill>
                  <a:srgbClr val="252D37"/>
                </a:solidFill>
                <a:latin typeface="Montserrat"/>
                <a:ea typeface="Montserrat"/>
                <a:cs typeface="Montserrat"/>
                <a:sym typeface="Montserrat"/>
              </a:rPr>
              <a:t>Positioned above the front wheel and below the seat.</a:t>
            </a:r>
          </a:p>
          <a:p>
            <a:pPr marL="804102" lvl="1" indent="-402051" algn="just">
              <a:lnSpc>
                <a:spcPts val="5214"/>
              </a:lnSpc>
              <a:buFont typeface="Arial"/>
              <a:buChar char="•"/>
            </a:pPr>
            <a:r>
              <a:rPr lang="en-US" sz="3724">
                <a:solidFill>
                  <a:srgbClr val="252D37"/>
                </a:solidFill>
                <a:latin typeface="Montserrat"/>
                <a:ea typeface="Montserrat"/>
                <a:cs typeface="Montserrat"/>
                <a:sym typeface="Montserrat"/>
              </a:rPr>
              <a:t>Transparent for easy access and maintenance.</a:t>
            </a:r>
          </a:p>
          <a:p>
            <a:pPr algn="just">
              <a:lnSpc>
                <a:spcPts val="5214"/>
              </a:lnSpc>
            </a:pPr>
            <a:endParaRPr lang="en-US" sz="3724">
              <a:solidFill>
                <a:srgbClr val="252D37"/>
              </a:solidFill>
              <a:latin typeface="Montserrat"/>
              <a:ea typeface="Montserrat"/>
              <a:cs typeface="Montserrat"/>
              <a:sym typeface="Montserrat"/>
            </a:endParaRPr>
          </a:p>
          <a:p>
            <a:pPr algn="l">
              <a:lnSpc>
                <a:spcPts val="5214"/>
              </a:lnSpc>
              <a:spcBef>
                <a:spcPct val="0"/>
              </a:spcBef>
            </a:pPr>
            <a:endParaRPr lang="en-US" sz="3724">
              <a:solidFill>
                <a:srgbClr val="252D37"/>
              </a:solidFill>
              <a:latin typeface="Montserrat"/>
              <a:ea typeface="Montserrat"/>
              <a:cs typeface="Montserrat"/>
              <a:sym typeface="Montserrat"/>
            </a:endParaRPr>
          </a:p>
        </p:txBody>
      </p:sp>
      <p:sp>
        <p:nvSpPr>
          <p:cNvPr id="4" name="Freeform 4"/>
          <p:cNvSpPr/>
          <p:nvPr/>
        </p:nvSpPr>
        <p:spPr>
          <a:xfrm>
            <a:off x="5687275" y="0"/>
            <a:ext cx="6913450" cy="2117244"/>
          </a:xfrm>
          <a:custGeom>
            <a:avLst/>
            <a:gdLst/>
            <a:ahLst/>
            <a:cxnLst/>
            <a:rect l="l" t="t" r="r" b="b"/>
            <a:pathLst>
              <a:path w="6913450" h="2117244">
                <a:moveTo>
                  <a:pt x="0" y="0"/>
                </a:moveTo>
                <a:lnTo>
                  <a:pt x="6913450" y="0"/>
                </a:lnTo>
                <a:lnTo>
                  <a:pt x="6913450" y="2117244"/>
                </a:lnTo>
                <a:lnTo>
                  <a:pt x="0" y="211724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5"/>
            <a:stretch>
              <a:fillRect t="-6958" r="-35844"/>
            </a:stretch>
          </a:blipFill>
        </p:spPr>
      </p:sp>
      <p:sp>
        <p:nvSpPr>
          <p:cNvPr id="6" name="Freeform 6"/>
          <p:cNvSpPr/>
          <p:nvPr/>
        </p:nvSpPr>
        <p:spPr>
          <a:xfrm>
            <a:off x="9857691" y="3081753"/>
            <a:ext cx="7648068" cy="5736051"/>
          </a:xfrm>
          <a:custGeom>
            <a:avLst/>
            <a:gdLst/>
            <a:ahLst/>
            <a:cxnLst/>
            <a:rect l="l" t="t" r="r" b="b"/>
            <a:pathLst>
              <a:path w="7648068" h="5736051">
                <a:moveTo>
                  <a:pt x="0" y="0"/>
                </a:moveTo>
                <a:lnTo>
                  <a:pt x="7648068" y="0"/>
                </a:lnTo>
                <a:lnTo>
                  <a:pt x="7648068" y="5736051"/>
                </a:lnTo>
                <a:lnTo>
                  <a:pt x="0" y="5736051"/>
                </a:lnTo>
                <a:lnTo>
                  <a:pt x="0" y="0"/>
                </a:lnTo>
                <a:close/>
              </a:path>
            </a:pathLst>
          </a:custGeom>
          <a:blipFill>
            <a:blip r:embed="rId6"/>
            <a:stretch>
              <a:fillRect/>
            </a:stretch>
          </a:blipFill>
        </p:spPr>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D37"/>
                </a:solidFill>
                <a:latin typeface="Montserrat"/>
                <a:ea typeface="Montserrat"/>
                <a:cs typeface="Montserrat"/>
                <a:sym typeface="Montserrat"/>
              </a:rPr>
              <a:t>19</a:t>
            </a:r>
          </a:p>
        </p:txBody>
      </p:sp>
      <p:sp>
        <p:nvSpPr>
          <p:cNvPr id="8" name="TextBox 8"/>
          <p:cNvSpPr txBox="1"/>
          <p:nvPr/>
        </p:nvSpPr>
        <p:spPr>
          <a:xfrm>
            <a:off x="2549813" y="813700"/>
            <a:ext cx="13188373" cy="630026"/>
          </a:xfrm>
          <a:prstGeom prst="rect">
            <a:avLst/>
          </a:prstGeom>
        </p:spPr>
        <p:txBody>
          <a:bodyPr lIns="0" tIns="0" rIns="0" bIns="0" rtlCol="0" anchor="t">
            <a:spAutoFit/>
          </a:bodyPr>
          <a:lstStyle/>
          <a:p>
            <a:pPr algn="ctr">
              <a:lnSpc>
                <a:spcPts val="4378"/>
              </a:lnSpc>
            </a:pPr>
            <a:r>
              <a:rPr lang="en-US" sz="5473" b="1">
                <a:solidFill>
                  <a:srgbClr val="252930"/>
                </a:solidFill>
                <a:latin typeface="Montserrat Bold"/>
                <a:ea typeface="Montserrat Bold"/>
                <a:cs typeface="Montserrat Bold"/>
                <a:sym typeface="Montserrat Bold"/>
              </a:rPr>
              <a:t>Control Box </a:t>
            </a:r>
          </a:p>
        </p:txBody>
      </p:sp>
    </p:spTree>
  </p:cSld>
  <p:clrMapOvr>
    <a:masterClrMapping/>
  </p:clrMapOvr>
  <p:transition spd="slow">
    <p:cover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67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466107" y="360327"/>
            <a:ext cx="1796364" cy="1796364"/>
            <a:chOff x="0" y="0"/>
            <a:chExt cx="812800" cy="812800"/>
          </a:xfrm>
        </p:grpSpPr>
        <p:sp>
          <p:nvSpPr>
            <p:cNvPr id="4" name="Freeform 4"/>
            <p:cNvSpPr/>
            <p:nvPr/>
          </p:nvSpPr>
          <p:spPr>
            <a:xfrm>
              <a:off x="0" y="0"/>
              <a:ext cx="812800" cy="812800"/>
            </a:xfrm>
            <a:custGeom>
              <a:avLst/>
              <a:gdLst/>
              <a:ahLst/>
              <a:cxnLst/>
              <a:rect l="l" t="t" r="r" b="b"/>
              <a:pathLst>
                <a:path w="812800" h="812800">
                  <a:moveTo>
                    <a:pt x="73266" y="0"/>
                  </a:moveTo>
                  <a:lnTo>
                    <a:pt x="739534" y="0"/>
                  </a:lnTo>
                  <a:cubicBezTo>
                    <a:pt x="758965" y="0"/>
                    <a:pt x="777601" y="7719"/>
                    <a:pt x="791341" y="21459"/>
                  </a:cubicBezTo>
                  <a:cubicBezTo>
                    <a:pt x="805081" y="35199"/>
                    <a:pt x="812800" y="53835"/>
                    <a:pt x="812800" y="73266"/>
                  </a:cubicBezTo>
                  <a:lnTo>
                    <a:pt x="812800" y="739534"/>
                  </a:lnTo>
                  <a:cubicBezTo>
                    <a:pt x="812800" y="758965"/>
                    <a:pt x="805081" y="777601"/>
                    <a:pt x="791341" y="791341"/>
                  </a:cubicBezTo>
                  <a:cubicBezTo>
                    <a:pt x="777601" y="805081"/>
                    <a:pt x="758965" y="812800"/>
                    <a:pt x="739534" y="812800"/>
                  </a:cubicBezTo>
                  <a:lnTo>
                    <a:pt x="73266" y="812800"/>
                  </a:lnTo>
                  <a:cubicBezTo>
                    <a:pt x="53835" y="812800"/>
                    <a:pt x="35199" y="805081"/>
                    <a:pt x="21459" y="791341"/>
                  </a:cubicBezTo>
                  <a:cubicBezTo>
                    <a:pt x="7719" y="777601"/>
                    <a:pt x="0" y="758965"/>
                    <a:pt x="0" y="739534"/>
                  </a:cubicBezTo>
                  <a:lnTo>
                    <a:pt x="0" y="73266"/>
                  </a:lnTo>
                  <a:cubicBezTo>
                    <a:pt x="0" y="53835"/>
                    <a:pt x="7719" y="35199"/>
                    <a:pt x="21459" y="21459"/>
                  </a:cubicBezTo>
                  <a:cubicBezTo>
                    <a:pt x="35199" y="7719"/>
                    <a:pt x="53835" y="0"/>
                    <a:pt x="73266" y="0"/>
                  </a:cubicBezTo>
                  <a:close/>
                </a:path>
              </a:pathLst>
            </a:custGeom>
            <a:blipFill>
              <a:blip r:embed="rId3"/>
              <a:stretch>
                <a:fillRect t="-4090"/>
              </a:stretch>
            </a:blipFill>
          </p:spPr>
        </p:sp>
      </p:grpSp>
      <p:sp>
        <p:nvSpPr>
          <p:cNvPr id="5" name="Freeform 5"/>
          <p:cNvSpPr/>
          <p:nvPr/>
        </p:nvSpPr>
        <p:spPr>
          <a:xfrm>
            <a:off x="3317362" y="1397256"/>
            <a:ext cx="1184720" cy="1518871"/>
          </a:xfrm>
          <a:custGeom>
            <a:avLst/>
            <a:gdLst/>
            <a:ahLst/>
            <a:cxnLst/>
            <a:rect l="l" t="t" r="r" b="b"/>
            <a:pathLst>
              <a:path w="1184720" h="1518871">
                <a:moveTo>
                  <a:pt x="0" y="0"/>
                </a:moveTo>
                <a:lnTo>
                  <a:pt x="1184720" y="0"/>
                </a:lnTo>
                <a:lnTo>
                  <a:pt x="1184720" y="1518871"/>
                </a:lnTo>
                <a:lnTo>
                  <a:pt x="0" y="1518871"/>
                </a:lnTo>
                <a:lnTo>
                  <a:pt x="0" y="0"/>
                </a:lnTo>
                <a:close/>
              </a:path>
            </a:pathLst>
          </a:custGeom>
          <a:blipFill>
            <a:blip r:embed="rId4">
              <a:alphaModFix amt="2000"/>
              <a:extLst>
                <a:ext uri="{96DAC541-7B7A-43D3-8B79-37D633B846F1}">
                  <asvg:svgBlip xmlns:asvg="http://schemas.microsoft.com/office/drawing/2016/SVG/main" xmlns="" r:embed="rId5"/>
                </a:ext>
              </a:extLst>
            </a:blip>
            <a:stretch>
              <a:fillRect/>
            </a:stretch>
          </a:blipFill>
        </p:spPr>
      </p:sp>
      <p:sp>
        <p:nvSpPr>
          <p:cNvPr id="6" name="TextBox 6"/>
          <p:cNvSpPr txBox="1"/>
          <p:nvPr/>
        </p:nvSpPr>
        <p:spPr>
          <a:xfrm>
            <a:off x="2627550" y="6162310"/>
            <a:ext cx="7706953" cy="494994"/>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Adham Ebrahem Abdelmonem</a:t>
            </a:r>
          </a:p>
        </p:txBody>
      </p:sp>
      <p:sp>
        <p:nvSpPr>
          <p:cNvPr id="7" name="TextBox 7"/>
          <p:cNvSpPr txBox="1"/>
          <p:nvPr/>
        </p:nvSpPr>
        <p:spPr>
          <a:xfrm>
            <a:off x="9181564" y="3913588"/>
            <a:ext cx="7049036" cy="512961"/>
          </a:xfrm>
          <a:prstGeom prst="rect">
            <a:avLst/>
          </a:prstGeom>
        </p:spPr>
        <p:txBody>
          <a:bodyPr wrap="square" lIns="0" tIns="0" rIns="0" bIns="0" rtlCol="0" anchor="t">
            <a:spAutoFit/>
          </a:bodyPr>
          <a:lstStyle/>
          <a:p>
            <a:pPr marL="623992" lvl="1" indent="-311996">
              <a:lnSpc>
                <a:spcPts val="4046"/>
              </a:lnSpc>
              <a:buFont typeface="Arial"/>
              <a:buChar char="•"/>
            </a:pPr>
            <a:r>
              <a:rPr lang="en-US" sz="2890" dirty="0">
                <a:solidFill>
                  <a:srgbClr val="00154F"/>
                </a:solidFill>
                <a:latin typeface="Montserrat"/>
                <a:ea typeface="Montserrat"/>
                <a:cs typeface="Montserrat"/>
                <a:sym typeface="Montserrat"/>
              </a:rPr>
              <a:t>Omar Mohamed </a:t>
            </a:r>
            <a:r>
              <a:rPr lang="en-US" sz="2890" dirty="0" err="1">
                <a:solidFill>
                  <a:srgbClr val="00154F"/>
                </a:solidFill>
                <a:latin typeface="Montserrat"/>
                <a:ea typeface="Montserrat"/>
                <a:cs typeface="Montserrat"/>
                <a:sym typeface="Montserrat"/>
              </a:rPr>
              <a:t>Farouq</a:t>
            </a:r>
            <a:r>
              <a:rPr lang="en-US" sz="2890" dirty="0">
                <a:solidFill>
                  <a:srgbClr val="00154F"/>
                </a:solidFill>
                <a:latin typeface="Montserrat"/>
                <a:ea typeface="Montserrat"/>
                <a:cs typeface="Montserrat"/>
                <a:sym typeface="Montserrat"/>
              </a:rPr>
              <a:t> </a:t>
            </a:r>
            <a:r>
              <a:rPr lang="en-US" sz="2890" dirty="0" err="1">
                <a:solidFill>
                  <a:srgbClr val="00154F"/>
                </a:solidFill>
                <a:latin typeface="Montserrat"/>
                <a:ea typeface="Montserrat"/>
                <a:cs typeface="Montserrat"/>
                <a:sym typeface="Montserrat"/>
              </a:rPr>
              <a:t>Azab</a:t>
            </a:r>
            <a:endParaRPr lang="en-US" sz="2890" dirty="0">
              <a:solidFill>
                <a:srgbClr val="00154F"/>
              </a:solidFill>
              <a:latin typeface="Montserrat"/>
              <a:ea typeface="Montserrat"/>
              <a:cs typeface="Montserrat"/>
              <a:sym typeface="Montserrat"/>
            </a:endParaRPr>
          </a:p>
        </p:txBody>
      </p:sp>
      <p:sp>
        <p:nvSpPr>
          <p:cNvPr id="8" name="TextBox 8"/>
          <p:cNvSpPr txBox="1"/>
          <p:nvPr/>
        </p:nvSpPr>
        <p:spPr>
          <a:xfrm>
            <a:off x="2627550" y="6685879"/>
            <a:ext cx="8643384" cy="494960"/>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Adham Abd-Elfatah mohamed</a:t>
            </a:r>
          </a:p>
        </p:txBody>
      </p:sp>
      <p:sp>
        <p:nvSpPr>
          <p:cNvPr id="9" name="TextBox 9"/>
          <p:cNvSpPr txBox="1"/>
          <p:nvPr/>
        </p:nvSpPr>
        <p:spPr>
          <a:xfrm>
            <a:off x="9144000" y="6162310"/>
            <a:ext cx="9164153" cy="494960"/>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Zeyad Ahmed Abdelmonsef</a:t>
            </a:r>
          </a:p>
        </p:txBody>
      </p:sp>
      <p:sp>
        <p:nvSpPr>
          <p:cNvPr id="10" name="Freeform 10"/>
          <p:cNvSpPr/>
          <p:nvPr/>
        </p:nvSpPr>
        <p:spPr>
          <a:xfrm rot="-2233468">
            <a:off x="1010840" y="5808932"/>
            <a:ext cx="1875220" cy="2432479"/>
          </a:xfrm>
          <a:custGeom>
            <a:avLst/>
            <a:gdLst/>
            <a:ahLst/>
            <a:cxnLst/>
            <a:rect l="l" t="t" r="r" b="b"/>
            <a:pathLst>
              <a:path w="1875220" h="2432479">
                <a:moveTo>
                  <a:pt x="0" y="0"/>
                </a:moveTo>
                <a:lnTo>
                  <a:pt x="1875221" y="0"/>
                </a:lnTo>
                <a:lnTo>
                  <a:pt x="1875221" y="2432479"/>
                </a:lnTo>
                <a:lnTo>
                  <a:pt x="0" y="243247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5096545" y="8633837"/>
            <a:ext cx="8094911" cy="571947"/>
          </a:xfrm>
          <a:prstGeom prst="rect">
            <a:avLst/>
          </a:prstGeom>
        </p:spPr>
        <p:txBody>
          <a:bodyPr lIns="0" tIns="0" rIns="0" bIns="0" rtlCol="0" anchor="t">
            <a:spAutoFit/>
          </a:bodyPr>
          <a:lstStyle/>
          <a:p>
            <a:pPr algn="ctr">
              <a:lnSpc>
                <a:spcPts val="4700"/>
              </a:lnSpc>
              <a:spcBef>
                <a:spcPct val="0"/>
              </a:spcBef>
            </a:pPr>
            <a:r>
              <a:rPr lang="en-US" sz="3357" b="1">
                <a:solidFill>
                  <a:srgbClr val="00154F"/>
                </a:solidFill>
                <a:latin typeface="Montserrat Bold"/>
                <a:ea typeface="Montserrat Bold"/>
                <a:cs typeface="Montserrat Bold"/>
                <a:sym typeface="Montserrat Bold"/>
              </a:rPr>
              <a:t>Prof.Dr/Mohamed Ali ELsayed Agwa</a:t>
            </a:r>
          </a:p>
        </p:txBody>
      </p:sp>
      <p:sp>
        <p:nvSpPr>
          <p:cNvPr id="12" name="TextBox 12"/>
          <p:cNvSpPr txBox="1"/>
          <p:nvPr/>
        </p:nvSpPr>
        <p:spPr>
          <a:xfrm>
            <a:off x="5612248" y="9139109"/>
            <a:ext cx="7063503" cy="571947"/>
          </a:xfrm>
          <a:prstGeom prst="rect">
            <a:avLst/>
          </a:prstGeom>
        </p:spPr>
        <p:txBody>
          <a:bodyPr lIns="0" tIns="0" rIns="0" bIns="0" rtlCol="0" anchor="t">
            <a:spAutoFit/>
          </a:bodyPr>
          <a:lstStyle/>
          <a:p>
            <a:pPr algn="ctr">
              <a:lnSpc>
                <a:spcPts val="4700"/>
              </a:lnSpc>
              <a:spcBef>
                <a:spcPct val="0"/>
              </a:spcBef>
            </a:pPr>
            <a:r>
              <a:rPr lang="en-US" sz="3357" b="1">
                <a:solidFill>
                  <a:srgbClr val="00154F"/>
                </a:solidFill>
                <a:latin typeface="Montserrat Bold"/>
                <a:ea typeface="Montserrat Bold"/>
                <a:cs typeface="Montserrat Bold"/>
                <a:sym typeface="Montserrat Bold"/>
              </a:rPr>
              <a:t>Dr/Osama Talaat Elghonimy</a:t>
            </a:r>
          </a:p>
        </p:txBody>
      </p:sp>
      <p:sp>
        <p:nvSpPr>
          <p:cNvPr id="13" name="TextBox 13"/>
          <p:cNvSpPr txBox="1"/>
          <p:nvPr/>
        </p:nvSpPr>
        <p:spPr>
          <a:xfrm>
            <a:off x="2414059" y="616792"/>
            <a:ext cx="12942744" cy="1718310"/>
          </a:xfrm>
          <a:prstGeom prst="rect">
            <a:avLst/>
          </a:prstGeom>
        </p:spPr>
        <p:txBody>
          <a:bodyPr lIns="0" tIns="0" rIns="0" bIns="0" rtlCol="0" anchor="t">
            <a:spAutoFit/>
          </a:bodyPr>
          <a:lstStyle/>
          <a:p>
            <a:pPr algn="ctr">
              <a:lnSpc>
                <a:spcPts val="6720"/>
              </a:lnSpc>
            </a:pPr>
            <a:r>
              <a:rPr lang="en-US" sz="6000">
                <a:solidFill>
                  <a:srgbClr val="00154F"/>
                </a:solidFill>
                <a:latin typeface="Gagalin"/>
                <a:ea typeface="Gagalin"/>
                <a:cs typeface="Gagalin"/>
                <a:sym typeface="Gagalin"/>
              </a:rPr>
              <a:t>A Mind Controlled and User-Centered intelligent wheelchair</a:t>
            </a:r>
          </a:p>
        </p:txBody>
      </p:sp>
      <p:sp>
        <p:nvSpPr>
          <p:cNvPr id="14" name="TextBox 14"/>
          <p:cNvSpPr txBox="1"/>
          <p:nvPr/>
        </p:nvSpPr>
        <p:spPr>
          <a:xfrm>
            <a:off x="8131251" y="2535127"/>
            <a:ext cx="2100626" cy="434519"/>
          </a:xfrm>
          <a:prstGeom prst="rect">
            <a:avLst/>
          </a:prstGeom>
        </p:spPr>
        <p:txBody>
          <a:bodyPr lIns="0" tIns="0" rIns="0" bIns="0" rtlCol="0" anchor="t">
            <a:spAutoFit/>
          </a:bodyPr>
          <a:lstStyle/>
          <a:p>
            <a:pPr algn="l">
              <a:lnSpc>
                <a:spcPts val="3522"/>
              </a:lnSpc>
            </a:pPr>
            <a:r>
              <a:rPr lang="en-US" sz="2911">
                <a:solidFill>
                  <a:srgbClr val="00154F"/>
                </a:solidFill>
                <a:latin typeface="Montserrat"/>
                <a:ea typeface="Montserrat"/>
                <a:cs typeface="Montserrat"/>
                <a:sym typeface="Montserrat"/>
              </a:rPr>
              <a:t>2024 / 2025</a:t>
            </a:r>
          </a:p>
        </p:txBody>
      </p:sp>
      <p:sp>
        <p:nvSpPr>
          <p:cNvPr id="15" name="TextBox 15"/>
          <p:cNvSpPr txBox="1"/>
          <p:nvPr/>
        </p:nvSpPr>
        <p:spPr>
          <a:xfrm>
            <a:off x="10469616" y="4609116"/>
            <a:ext cx="9832" cy="494994"/>
          </a:xfrm>
          <a:prstGeom prst="rect">
            <a:avLst/>
          </a:prstGeom>
        </p:spPr>
        <p:txBody>
          <a:bodyPr lIns="0" tIns="0" rIns="0" bIns="0" rtlCol="0" anchor="t">
            <a:spAutoFit/>
          </a:bodyPr>
          <a:lstStyle/>
          <a:p>
            <a:pPr algn="just" rtl="1">
              <a:lnSpc>
                <a:spcPts val="4046"/>
              </a:lnSpc>
              <a:spcBef>
                <a:spcPct val="0"/>
              </a:spcBef>
            </a:pPr>
            <a:endParaRPr/>
          </a:p>
        </p:txBody>
      </p:sp>
      <p:sp>
        <p:nvSpPr>
          <p:cNvPr id="16" name="TextBox 16"/>
          <p:cNvSpPr txBox="1"/>
          <p:nvPr/>
        </p:nvSpPr>
        <p:spPr>
          <a:xfrm>
            <a:off x="416534" y="3302955"/>
            <a:ext cx="4779430" cy="657632"/>
          </a:xfrm>
          <a:prstGeom prst="rect">
            <a:avLst/>
          </a:prstGeom>
        </p:spPr>
        <p:txBody>
          <a:bodyPr lIns="0" tIns="0" rIns="0" bIns="0" rtlCol="0" anchor="t">
            <a:spAutoFit/>
          </a:bodyPr>
          <a:lstStyle/>
          <a:p>
            <a:pPr algn="ctr">
              <a:lnSpc>
                <a:spcPts val="5344"/>
              </a:lnSpc>
              <a:spcBef>
                <a:spcPct val="0"/>
              </a:spcBef>
            </a:pPr>
            <a:r>
              <a:rPr lang="en-US" sz="3817" b="1">
                <a:solidFill>
                  <a:srgbClr val="00154F"/>
                </a:solidFill>
                <a:latin typeface="Montserrat Bold"/>
                <a:ea typeface="Montserrat Bold"/>
                <a:cs typeface="Montserrat Bold"/>
                <a:sym typeface="Montserrat Bold"/>
              </a:rPr>
              <a:t>Team Members:</a:t>
            </a:r>
          </a:p>
        </p:txBody>
      </p:sp>
      <p:sp>
        <p:nvSpPr>
          <p:cNvPr id="17" name="TextBox 17"/>
          <p:cNvSpPr txBox="1"/>
          <p:nvPr/>
        </p:nvSpPr>
        <p:spPr>
          <a:xfrm>
            <a:off x="2627550" y="3991924"/>
            <a:ext cx="5652312" cy="494994"/>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Yara Ahmed Maher</a:t>
            </a:r>
          </a:p>
        </p:txBody>
      </p:sp>
      <p:sp>
        <p:nvSpPr>
          <p:cNvPr id="18" name="TextBox 18"/>
          <p:cNvSpPr txBox="1"/>
          <p:nvPr/>
        </p:nvSpPr>
        <p:spPr>
          <a:xfrm>
            <a:off x="2627550" y="4522231"/>
            <a:ext cx="5652312" cy="494994"/>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Ali Yasser Ali El-Nady</a:t>
            </a:r>
          </a:p>
        </p:txBody>
      </p:sp>
      <p:sp>
        <p:nvSpPr>
          <p:cNvPr id="19" name="TextBox 19"/>
          <p:cNvSpPr txBox="1"/>
          <p:nvPr/>
        </p:nvSpPr>
        <p:spPr>
          <a:xfrm>
            <a:off x="2627550" y="5052537"/>
            <a:ext cx="6209616" cy="494994"/>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Hassan Yasser Hassan</a:t>
            </a:r>
          </a:p>
        </p:txBody>
      </p:sp>
      <p:sp>
        <p:nvSpPr>
          <p:cNvPr id="20" name="TextBox 20"/>
          <p:cNvSpPr txBox="1"/>
          <p:nvPr/>
        </p:nvSpPr>
        <p:spPr>
          <a:xfrm>
            <a:off x="2627550" y="5632003"/>
            <a:ext cx="6209616" cy="494994"/>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Salma Nabil Mohamed</a:t>
            </a:r>
          </a:p>
        </p:txBody>
      </p:sp>
      <p:sp>
        <p:nvSpPr>
          <p:cNvPr id="21" name="TextBox 21"/>
          <p:cNvSpPr txBox="1"/>
          <p:nvPr/>
        </p:nvSpPr>
        <p:spPr>
          <a:xfrm>
            <a:off x="9144000" y="4522882"/>
            <a:ext cx="6907196" cy="494994"/>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Maria Fady Fayek Nagib</a:t>
            </a:r>
          </a:p>
        </p:txBody>
      </p:sp>
      <p:sp>
        <p:nvSpPr>
          <p:cNvPr id="22" name="TextBox 22"/>
          <p:cNvSpPr txBox="1"/>
          <p:nvPr/>
        </p:nvSpPr>
        <p:spPr>
          <a:xfrm>
            <a:off x="9117207" y="5052537"/>
            <a:ext cx="8643384" cy="494994"/>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Ammar Yasser Abdelhafez</a:t>
            </a:r>
          </a:p>
        </p:txBody>
      </p:sp>
      <p:sp>
        <p:nvSpPr>
          <p:cNvPr id="23" name="TextBox 23"/>
          <p:cNvSpPr txBox="1"/>
          <p:nvPr/>
        </p:nvSpPr>
        <p:spPr>
          <a:xfrm>
            <a:off x="9117207" y="5607424"/>
            <a:ext cx="7414697" cy="494994"/>
          </a:xfrm>
          <a:prstGeom prst="rect">
            <a:avLst/>
          </a:prstGeom>
        </p:spPr>
        <p:txBody>
          <a:bodyPr lIns="0" tIns="0" rIns="0" bIns="0" rtlCol="0" anchor="t">
            <a:spAutoFit/>
          </a:bodyPr>
          <a:lstStyle/>
          <a:p>
            <a:pPr marL="623992" lvl="1" indent="-311996" algn="just">
              <a:lnSpc>
                <a:spcPts val="4046"/>
              </a:lnSpc>
              <a:buFont typeface="Arial"/>
              <a:buChar char="•"/>
            </a:pPr>
            <a:r>
              <a:rPr lang="en-US" sz="2890">
                <a:solidFill>
                  <a:srgbClr val="00154F"/>
                </a:solidFill>
                <a:latin typeface="Montserrat"/>
                <a:ea typeface="Montserrat"/>
                <a:cs typeface="Montserrat"/>
                <a:sym typeface="Montserrat"/>
              </a:rPr>
              <a:t>Ahmed Ayman Ibrahem</a:t>
            </a:r>
          </a:p>
        </p:txBody>
      </p:sp>
      <p:sp>
        <p:nvSpPr>
          <p:cNvPr id="24" name="TextBox 24"/>
          <p:cNvSpPr txBox="1"/>
          <p:nvPr/>
        </p:nvSpPr>
        <p:spPr>
          <a:xfrm>
            <a:off x="6779716" y="7815713"/>
            <a:ext cx="4728567" cy="500624"/>
          </a:xfrm>
          <a:prstGeom prst="rect">
            <a:avLst/>
          </a:prstGeom>
        </p:spPr>
        <p:txBody>
          <a:bodyPr lIns="0" tIns="0" rIns="0" bIns="0" rtlCol="0" anchor="t">
            <a:spAutoFit/>
          </a:bodyPr>
          <a:lstStyle/>
          <a:p>
            <a:pPr algn="l">
              <a:lnSpc>
                <a:spcPts val="4002"/>
              </a:lnSpc>
            </a:pPr>
            <a:r>
              <a:rPr lang="en-US" sz="3307" b="1">
                <a:solidFill>
                  <a:srgbClr val="FFFFFF"/>
                </a:solidFill>
                <a:latin typeface="Montserrat Bold"/>
                <a:ea typeface="Montserrat Bold"/>
                <a:cs typeface="Montserrat Bold"/>
                <a:sym typeface="Montserrat Bold"/>
              </a:rPr>
              <a:t>Under Supervision of:</a:t>
            </a:r>
          </a:p>
        </p:txBody>
      </p:sp>
      <p:sp>
        <p:nvSpPr>
          <p:cNvPr id="25" name="TextBox 25"/>
          <p:cNvSpPr txBox="1"/>
          <p:nvPr/>
        </p:nvSpPr>
        <p:spPr>
          <a:xfrm>
            <a:off x="5558227" y="2906633"/>
            <a:ext cx="7349299" cy="471814"/>
          </a:xfrm>
          <a:prstGeom prst="rect">
            <a:avLst/>
          </a:prstGeom>
        </p:spPr>
        <p:txBody>
          <a:bodyPr lIns="0" tIns="0" rIns="0" bIns="0" rtlCol="0" anchor="t">
            <a:spAutoFit/>
          </a:bodyPr>
          <a:lstStyle/>
          <a:p>
            <a:pPr algn="ctr">
              <a:lnSpc>
                <a:spcPts val="3917"/>
              </a:lnSpc>
              <a:spcBef>
                <a:spcPct val="0"/>
              </a:spcBef>
            </a:pPr>
            <a:r>
              <a:rPr lang="en-US" sz="2798">
                <a:solidFill>
                  <a:srgbClr val="00154F"/>
                </a:solidFill>
                <a:latin typeface="Montserrat"/>
                <a:ea typeface="Montserrat"/>
                <a:cs typeface="Montserrat"/>
                <a:sym typeface="Montserrat"/>
              </a:rPr>
              <a:t>Mechatronics Engineering program CHS </a:t>
            </a:r>
          </a:p>
        </p:txBody>
      </p:sp>
      <p:sp>
        <p:nvSpPr>
          <p:cNvPr id="26" name="Freeform 26"/>
          <p:cNvSpPr/>
          <p:nvPr/>
        </p:nvSpPr>
        <p:spPr>
          <a:xfrm>
            <a:off x="14498418" y="6828720"/>
            <a:ext cx="3105556" cy="3105556"/>
          </a:xfrm>
          <a:custGeom>
            <a:avLst/>
            <a:gdLst/>
            <a:ahLst/>
            <a:cxnLst/>
            <a:rect l="l" t="t" r="r" b="b"/>
            <a:pathLst>
              <a:path w="3105556" h="3105556">
                <a:moveTo>
                  <a:pt x="0" y="0"/>
                </a:moveTo>
                <a:lnTo>
                  <a:pt x="3105555" y="0"/>
                </a:lnTo>
                <a:lnTo>
                  <a:pt x="3105555" y="3105556"/>
                </a:lnTo>
                <a:lnTo>
                  <a:pt x="0" y="3105556"/>
                </a:lnTo>
                <a:lnTo>
                  <a:pt x="0" y="0"/>
                </a:lnTo>
                <a:close/>
              </a:path>
            </a:pathLst>
          </a:custGeom>
          <a:blipFill>
            <a:blip r:embed="rId8">
              <a:alphaModFix amt="78000"/>
            </a:blip>
            <a:stretch>
              <a:fillRect/>
            </a:stretch>
          </a:blipFill>
        </p:spPr>
      </p:sp>
      <p:grpSp>
        <p:nvGrpSpPr>
          <p:cNvPr id="27" name="Group 27"/>
          <p:cNvGrpSpPr/>
          <p:nvPr/>
        </p:nvGrpSpPr>
        <p:grpSpPr>
          <a:xfrm>
            <a:off x="15356803" y="360327"/>
            <a:ext cx="2403788" cy="1955197"/>
            <a:chOff x="0" y="0"/>
            <a:chExt cx="1222587" cy="994430"/>
          </a:xfrm>
        </p:grpSpPr>
        <p:sp>
          <p:nvSpPr>
            <p:cNvPr id="28" name="Freeform 28"/>
            <p:cNvSpPr/>
            <p:nvPr/>
          </p:nvSpPr>
          <p:spPr>
            <a:xfrm>
              <a:off x="0" y="0"/>
              <a:ext cx="1222587" cy="994430"/>
            </a:xfrm>
            <a:custGeom>
              <a:avLst/>
              <a:gdLst/>
              <a:ahLst/>
              <a:cxnLst/>
              <a:rect l="l" t="t" r="r" b="b"/>
              <a:pathLst>
                <a:path w="1222587" h="994430">
                  <a:moveTo>
                    <a:pt x="54752" y="0"/>
                  </a:moveTo>
                  <a:lnTo>
                    <a:pt x="1167835" y="0"/>
                  </a:lnTo>
                  <a:cubicBezTo>
                    <a:pt x="1182356" y="0"/>
                    <a:pt x="1196282" y="5769"/>
                    <a:pt x="1206550" y="16037"/>
                  </a:cubicBezTo>
                  <a:cubicBezTo>
                    <a:pt x="1216818" y="26305"/>
                    <a:pt x="1222587" y="40231"/>
                    <a:pt x="1222587" y="54752"/>
                  </a:cubicBezTo>
                  <a:lnTo>
                    <a:pt x="1222587" y="939677"/>
                  </a:lnTo>
                  <a:cubicBezTo>
                    <a:pt x="1222587" y="969916"/>
                    <a:pt x="1198073" y="994430"/>
                    <a:pt x="1167835" y="994430"/>
                  </a:cubicBezTo>
                  <a:lnTo>
                    <a:pt x="54752" y="994430"/>
                  </a:lnTo>
                  <a:cubicBezTo>
                    <a:pt x="24513" y="994430"/>
                    <a:pt x="0" y="969916"/>
                    <a:pt x="0" y="939677"/>
                  </a:cubicBezTo>
                  <a:lnTo>
                    <a:pt x="0" y="54752"/>
                  </a:lnTo>
                  <a:cubicBezTo>
                    <a:pt x="0" y="24513"/>
                    <a:pt x="24513" y="0"/>
                    <a:pt x="54752" y="0"/>
                  </a:cubicBezTo>
                  <a:close/>
                </a:path>
              </a:pathLst>
            </a:custGeom>
            <a:blipFill>
              <a:blip r:embed="rId9"/>
              <a:stretch>
                <a:fillRect l="-4051" t="-3320" r="-7121" b="-6132"/>
              </a:stretch>
            </a:blipFill>
          </p:spPr>
        </p:sp>
      </p:gr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10458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aphicFrame>
        <p:nvGraphicFramePr>
          <p:cNvPr id="3" name="Table 3"/>
          <p:cNvGraphicFramePr>
            <a:graphicFrameLocks noGrp="1"/>
          </p:cNvGraphicFramePr>
          <p:nvPr/>
        </p:nvGraphicFramePr>
        <p:xfrm>
          <a:off x="4315504" y="2518427"/>
          <a:ext cx="10261743" cy="7496176"/>
        </p:xfrm>
        <a:graphic>
          <a:graphicData uri="http://schemas.openxmlformats.org/drawingml/2006/table">
            <a:tbl>
              <a:tblPr/>
              <a:tblGrid>
                <a:gridCol w="5393071"/>
                <a:gridCol w="4868672"/>
              </a:tblGrid>
              <a:tr h="937022">
                <a:tc>
                  <a:txBody>
                    <a:bodyPr/>
                    <a:lstStyle/>
                    <a:p>
                      <a:pPr algn="l">
                        <a:lnSpc>
                          <a:spcPts val="3639"/>
                        </a:lnSpc>
                        <a:defRPr/>
                      </a:pPr>
                      <a:r>
                        <a:rPr lang="en-US" sz="2599" b="1">
                          <a:solidFill>
                            <a:srgbClr val="000000"/>
                          </a:solidFill>
                          <a:latin typeface="Montserrat Bold"/>
                          <a:ea typeface="Montserrat Bold"/>
                          <a:cs typeface="Montserrat Bold"/>
                          <a:sym typeface="Montserrat Bold"/>
                        </a:rPr>
                        <a:t> Properties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639"/>
                        </a:lnSpc>
                        <a:defRPr/>
                      </a:pPr>
                      <a:r>
                        <a:rPr lang="en-US" sz="2599" b="1">
                          <a:solidFill>
                            <a:srgbClr val="000000"/>
                          </a:solidFill>
                          <a:latin typeface="Montserrat Bold"/>
                          <a:ea typeface="Montserrat Bold"/>
                          <a:cs typeface="Montserrat Bold"/>
                          <a:sym typeface="Montserrat Bold"/>
                        </a:rPr>
                        <a:t>   value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937022">
                <a:tc>
                  <a:txBody>
                    <a:bodyPr/>
                    <a:lstStyle/>
                    <a:p>
                      <a:pPr algn="l">
                        <a:lnSpc>
                          <a:spcPts val="3639"/>
                        </a:lnSpc>
                        <a:defRPr/>
                      </a:pPr>
                      <a:r>
                        <a:rPr lang="en-US" sz="2599">
                          <a:solidFill>
                            <a:srgbClr val="000000"/>
                          </a:solidFill>
                          <a:latin typeface="Montserrat"/>
                          <a:ea typeface="Montserrat"/>
                          <a:cs typeface="Montserrat"/>
                          <a:sym typeface="Montserrat"/>
                        </a:rPr>
                        <a:t>  Yield strength: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Montserrat"/>
                          <a:ea typeface="Montserrat"/>
                          <a:cs typeface="Montserrat"/>
                          <a:sym typeface="Montserrat"/>
                        </a:rPr>
                        <a:t>  2.48168e+08 N/m^2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937022">
                <a:tc>
                  <a:txBody>
                    <a:bodyPr/>
                    <a:lstStyle/>
                    <a:p>
                      <a:pPr algn="l">
                        <a:lnSpc>
                          <a:spcPts val="3639"/>
                        </a:lnSpc>
                        <a:defRPr/>
                      </a:pPr>
                      <a:r>
                        <a:rPr lang="en-US" sz="2599">
                          <a:solidFill>
                            <a:srgbClr val="000000"/>
                          </a:solidFill>
                          <a:latin typeface="Montserrat"/>
                          <a:ea typeface="Montserrat"/>
                          <a:cs typeface="Montserrat"/>
                          <a:sym typeface="Montserrat"/>
                        </a:rPr>
                        <a:t> Tensile strength: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Montserrat"/>
                          <a:ea typeface="Montserrat"/>
                          <a:cs typeface="Montserrat"/>
                          <a:sym typeface="Montserrat"/>
                        </a:rPr>
                        <a:t> 4.82549e+08N/m^2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937022">
                <a:tc>
                  <a:txBody>
                    <a:bodyPr/>
                    <a:lstStyle/>
                    <a:p>
                      <a:pPr algn="l">
                        <a:lnSpc>
                          <a:spcPts val="3639"/>
                        </a:lnSpc>
                        <a:defRPr/>
                      </a:pPr>
                      <a:r>
                        <a:rPr lang="en-US" sz="2599">
                          <a:solidFill>
                            <a:srgbClr val="000000"/>
                          </a:solidFill>
                          <a:latin typeface="Montserrat"/>
                          <a:ea typeface="Montserrat"/>
                          <a:cs typeface="Montserrat"/>
                          <a:sym typeface="Montserrat"/>
                        </a:rPr>
                        <a:t>Elastic modulus: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Montserrat"/>
                          <a:ea typeface="Montserrat"/>
                          <a:cs typeface="Montserrat"/>
                          <a:sym typeface="Montserrat"/>
                        </a:rPr>
                        <a:t>  2e+11N/m^2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937022">
                <a:tc>
                  <a:txBody>
                    <a:bodyPr/>
                    <a:lstStyle/>
                    <a:p>
                      <a:pPr algn="l">
                        <a:lnSpc>
                          <a:spcPts val="3639"/>
                        </a:lnSpc>
                        <a:defRPr/>
                      </a:pPr>
                      <a:r>
                        <a:rPr lang="en-US" sz="2599">
                          <a:solidFill>
                            <a:srgbClr val="000000"/>
                          </a:solidFill>
                          <a:latin typeface="Montserrat"/>
                          <a:ea typeface="Montserrat"/>
                          <a:cs typeface="Montserrat"/>
                          <a:sym typeface="Montserrat"/>
                        </a:rPr>
                        <a:t>Poisson's ratio: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Montserrat"/>
                          <a:ea typeface="Montserrat"/>
                          <a:cs typeface="Montserrat"/>
                          <a:sym typeface="Montserrat"/>
                        </a:rPr>
                        <a:t>  0.32 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937022">
                <a:tc>
                  <a:txBody>
                    <a:bodyPr/>
                    <a:lstStyle/>
                    <a:p>
                      <a:pPr algn="l">
                        <a:lnSpc>
                          <a:spcPts val="3639"/>
                        </a:lnSpc>
                        <a:defRPr/>
                      </a:pPr>
                      <a:r>
                        <a:rPr lang="en-US" sz="2599">
                          <a:solidFill>
                            <a:srgbClr val="000000"/>
                          </a:solidFill>
                          <a:latin typeface="Montserrat"/>
                          <a:ea typeface="Montserrat"/>
                          <a:cs typeface="Montserrat"/>
                          <a:sym typeface="Montserrat"/>
                        </a:rPr>
                        <a:t>Mass density: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Montserrat"/>
                          <a:ea typeface="Montserrat"/>
                          <a:cs typeface="Montserrat"/>
                          <a:sym typeface="Montserrat"/>
                        </a:rPr>
                        <a:t>7,800kg/m^3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937022">
                <a:tc>
                  <a:txBody>
                    <a:bodyPr/>
                    <a:lstStyle/>
                    <a:p>
                      <a:pPr algn="l">
                        <a:lnSpc>
                          <a:spcPts val="3639"/>
                        </a:lnSpc>
                        <a:defRPr/>
                      </a:pPr>
                      <a:r>
                        <a:rPr lang="en-US" sz="2599">
                          <a:solidFill>
                            <a:srgbClr val="000000"/>
                          </a:solidFill>
                          <a:latin typeface="Montserrat"/>
                          <a:ea typeface="Montserrat"/>
                          <a:cs typeface="Montserrat"/>
                          <a:sym typeface="Montserrat"/>
                        </a:rPr>
                        <a:t> Shear modulus: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Montserrat"/>
                          <a:ea typeface="Montserrat"/>
                          <a:cs typeface="Montserrat"/>
                          <a:sym typeface="Montserrat"/>
                        </a:rPr>
                        <a:t>7.6e+10N/m^2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937022">
                <a:tc>
                  <a:txBody>
                    <a:bodyPr/>
                    <a:lstStyle/>
                    <a:p>
                      <a:pPr algn="l">
                        <a:lnSpc>
                          <a:spcPts val="3639"/>
                        </a:lnSpc>
                        <a:defRPr/>
                      </a:pPr>
                      <a:r>
                        <a:rPr lang="en-US" sz="2599">
                          <a:solidFill>
                            <a:srgbClr val="000000"/>
                          </a:solidFill>
                          <a:latin typeface="Montserrat"/>
                          <a:ea typeface="Montserrat"/>
                          <a:cs typeface="Montserrat"/>
                          <a:sym typeface="Montserrat"/>
                        </a:rPr>
                        <a:t>Therma expansion coefficient: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Montserrat"/>
                          <a:ea typeface="Montserrat"/>
                          <a:cs typeface="Montserrat"/>
                          <a:sym typeface="Montserrat"/>
                        </a:rPr>
                        <a:t>  1.2e-05/Kelvin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516220" y="1851282"/>
            <a:ext cx="16861100" cy="1180465"/>
          </a:xfrm>
          <a:prstGeom prst="rect">
            <a:avLst/>
          </a:prstGeom>
        </p:spPr>
        <p:txBody>
          <a:bodyPr lIns="0" tIns="0" rIns="0" bIns="0" rtlCol="0" anchor="t">
            <a:spAutoFit/>
          </a:bodyPr>
          <a:lstStyle/>
          <a:p>
            <a:pPr algn="just">
              <a:lnSpc>
                <a:spcPts val="4760"/>
              </a:lnSpc>
              <a:spcBef>
                <a:spcPct val="0"/>
              </a:spcBef>
            </a:pPr>
            <a:r>
              <a:rPr lang="en-US" sz="3400">
                <a:solidFill>
                  <a:srgbClr val="252930"/>
                </a:solidFill>
                <a:latin typeface="Montserrat"/>
                <a:ea typeface="Montserrat"/>
                <a:cs typeface="Montserrat"/>
                <a:sym typeface="Montserrat"/>
              </a:rPr>
              <a:t>Cast carbon steel was selected for the wheelchair frame due to its exceptional properties</a:t>
            </a:r>
          </a:p>
        </p:txBody>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20</a:t>
            </a:r>
          </a:p>
        </p:txBody>
      </p:sp>
      <p:sp>
        <p:nvSpPr>
          <p:cNvPr id="6" name="Freeform 6"/>
          <p:cNvSpPr/>
          <p:nvPr/>
        </p:nvSpPr>
        <p:spPr>
          <a:xfrm>
            <a:off x="6680377" y="112722"/>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3302001" y="584835"/>
            <a:ext cx="12288749" cy="108775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 Material</a:t>
            </a:r>
          </a:p>
          <a:p>
            <a:pPr algn="ctr">
              <a:lnSpc>
                <a:spcPts val="4080"/>
              </a:lnSpc>
            </a:pPr>
            <a:r>
              <a:rPr lang="en-US" sz="5100" b="1">
                <a:solidFill>
                  <a:srgbClr val="252930"/>
                </a:solidFill>
                <a:latin typeface="Montserrat Bold"/>
                <a:ea typeface="Montserrat Bold"/>
                <a:cs typeface="Montserrat Bold"/>
                <a:sym typeface="Montserrat Bold"/>
              </a:rPr>
              <a:t> properties</a:t>
            </a:r>
          </a:p>
        </p:txBody>
      </p:sp>
      <p:sp>
        <p:nvSpPr>
          <p:cNvPr id="8" name="Freeform 8"/>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5"/>
            <a:stretch>
              <a:fillRect t="-6958" r="-35844"/>
            </a:stretch>
          </a:blipFill>
        </p:spPr>
      </p:sp>
    </p:spTree>
  </p:cSld>
  <p:clrMapOvr>
    <a:masterClrMapping/>
  </p:clrMapOvr>
  <p:transition spd="slow">
    <p:cover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64964" y="3399430"/>
            <a:ext cx="8342043" cy="6430640"/>
          </a:xfrm>
          <a:custGeom>
            <a:avLst/>
            <a:gdLst/>
            <a:ahLst/>
            <a:cxnLst/>
            <a:rect l="l" t="t" r="r" b="b"/>
            <a:pathLst>
              <a:path w="8342043" h="6430640">
                <a:moveTo>
                  <a:pt x="0" y="0"/>
                </a:moveTo>
                <a:lnTo>
                  <a:pt x="8342043" y="0"/>
                </a:lnTo>
                <a:lnTo>
                  <a:pt x="8342043" y="6430640"/>
                </a:lnTo>
                <a:lnTo>
                  <a:pt x="0" y="6430640"/>
                </a:lnTo>
                <a:lnTo>
                  <a:pt x="0" y="0"/>
                </a:lnTo>
                <a:close/>
              </a:path>
            </a:pathLst>
          </a:custGeom>
          <a:blipFill>
            <a:blip r:embed="rId2"/>
            <a:stretch>
              <a:fillRect t="-5613" r="-3359" b="-1651"/>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id="4" name="TextBox 4"/>
          <p:cNvSpPr txBox="1"/>
          <p:nvPr/>
        </p:nvSpPr>
        <p:spPr>
          <a:xfrm>
            <a:off x="776407" y="5445033"/>
            <a:ext cx="7490482" cy="2380615"/>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Montserrat"/>
                <a:ea typeface="Montserrat"/>
                <a:cs typeface="Montserrat"/>
                <a:sym typeface="Montserrat"/>
              </a:rPr>
              <a:t>Four fixed-geometry fixtures were used in the study: two supporting the front castor wheels and two for the rear wheel axles.</a:t>
            </a:r>
          </a:p>
        </p:txBody>
      </p:sp>
      <p:sp>
        <p:nvSpPr>
          <p:cNvPr id="5" name="TextBox 5"/>
          <p:cNvSpPr txBox="1"/>
          <p:nvPr/>
        </p:nvSpPr>
        <p:spPr>
          <a:xfrm>
            <a:off x="2999625" y="584835"/>
            <a:ext cx="12288749" cy="108775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STRUCTURE </a:t>
            </a:r>
          </a:p>
          <a:p>
            <a:pPr algn="ctr">
              <a:lnSpc>
                <a:spcPts val="4080"/>
              </a:lnSpc>
            </a:pPr>
            <a:r>
              <a:rPr lang="en-US" sz="5100" b="1">
                <a:solidFill>
                  <a:srgbClr val="252930"/>
                </a:solidFill>
                <a:latin typeface="Montserrat Bold"/>
                <a:ea typeface="Montserrat Bold"/>
                <a:cs typeface="Montserrat Bold"/>
                <a:sym typeface="Montserrat Bold"/>
              </a:rPr>
              <a:t>ANALYSIS</a:t>
            </a:r>
          </a:p>
        </p:txBody>
      </p:sp>
      <p:sp>
        <p:nvSpPr>
          <p:cNvPr id="6" name="Freeform 6"/>
          <p:cNvSpPr/>
          <p:nvPr/>
        </p:nvSpPr>
        <p:spPr>
          <a:xfrm>
            <a:off x="6506269" y="175605"/>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776407" y="1914165"/>
            <a:ext cx="16230600" cy="1180465"/>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Montserrat"/>
                <a:ea typeface="Montserrat"/>
                <a:cs typeface="Montserrat"/>
                <a:sym typeface="Montserrat"/>
              </a:rPr>
              <a:t>After selecting cast carbon steel, a structural analysis was conducted to evaluate the design's ability to withstand loads and meet safety standards.</a:t>
            </a:r>
          </a:p>
        </p:txBody>
      </p:sp>
      <p:sp>
        <p:nvSpPr>
          <p:cNvPr id="8" name="TextBox 8"/>
          <p:cNvSpPr txBox="1"/>
          <p:nvPr/>
        </p:nvSpPr>
        <p:spPr>
          <a:xfrm>
            <a:off x="776407" y="4092138"/>
            <a:ext cx="7077546" cy="762000"/>
          </a:xfrm>
          <a:prstGeom prst="rect">
            <a:avLst/>
          </a:prstGeom>
        </p:spPr>
        <p:txBody>
          <a:bodyPr lIns="0" tIns="0" rIns="0" bIns="0" rtlCol="0" anchor="t">
            <a:spAutoFit/>
          </a:bodyPr>
          <a:lstStyle/>
          <a:p>
            <a:pPr algn="l">
              <a:lnSpc>
                <a:spcPts val="6299"/>
              </a:lnSpc>
              <a:spcBef>
                <a:spcPct val="0"/>
              </a:spcBef>
            </a:pPr>
            <a:r>
              <a:rPr lang="en-US" sz="4500" b="1">
                <a:solidFill>
                  <a:srgbClr val="000000"/>
                </a:solidFill>
                <a:latin typeface="Montserrat Bold"/>
                <a:ea typeface="Montserrat Bold"/>
                <a:cs typeface="Montserrat Bold"/>
                <a:sym typeface="Montserrat Bold"/>
              </a:rPr>
              <a:t>Fixtures</a:t>
            </a:r>
          </a:p>
        </p:txBody>
      </p:sp>
    </p:spTree>
  </p:cSld>
  <p:clrMapOvr>
    <a:masterClrMapping/>
  </p:clrMapOvr>
  <p:transition spd="slow">
    <p:circl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9144000" y="2765026"/>
            <a:ext cx="7790775" cy="7218764"/>
          </a:xfrm>
          <a:custGeom>
            <a:avLst/>
            <a:gdLst/>
            <a:ahLst/>
            <a:cxnLst/>
            <a:rect l="l" t="t" r="r" b="b"/>
            <a:pathLst>
              <a:path w="7790775" h="7218764">
                <a:moveTo>
                  <a:pt x="0" y="0"/>
                </a:moveTo>
                <a:lnTo>
                  <a:pt x="7790775" y="0"/>
                </a:lnTo>
                <a:lnTo>
                  <a:pt x="7790775" y="7218764"/>
                </a:lnTo>
                <a:lnTo>
                  <a:pt x="0" y="7218764"/>
                </a:lnTo>
                <a:lnTo>
                  <a:pt x="0" y="0"/>
                </a:lnTo>
                <a:close/>
              </a:path>
            </a:pathLst>
          </a:custGeom>
          <a:blipFill>
            <a:blip r:embed="rId3"/>
            <a:stretch>
              <a:fillRect l="-1763" t="-6607" r="-57" b="-4045"/>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
        <p:nvSpPr>
          <p:cNvPr id="5" name="TextBox 5"/>
          <p:cNvSpPr txBox="1"/>
          <p:nvPr/>
        </p:nvSpPr>
        <p:spPr>
          <a:xfrm>
            <a:off x="1028700" y="808278"/>
            <a:ext cx="7077546" cy="762000"/>
          </a:xfrm>
          <a:prstGeom prst="rect">
            <a:avLst/>
          </a:prstGeom>
        </p:spPr>
        <p:txBody>
          <a:bodyPr lIns="0" tIns="0" rIns="0" bIns="0" rtlCol="0" anchor="t">
            <a:spAutoFit/>
          </a:bodyPr>
          <a:lstStyle/>
          <a:p>
            <a:pPr algn="l">
              <a:lnSpc>
                <a:spcPts val="6299"/>
              </a:lnSpc>
              <a:spcBef>
                <a:spcPct val="0"/>
              </a:spcBef>
            </a:pPr>
            <a:r>
              <a:rPr lang="en-US" sz="4500" b="1">
                <a:solidFill>
                  <a:srgbClr val="000000"/>
                </a:solidFill>
                <a:latin typeface="Montserrat Bold"/>
                <a:ea typeface="Montserrat Bold"/>
                <a:cs typeface="Montserrat Bold"/>
                <a:sym typeface="Montserrat Bold"/>
              </a:rPr>
              <a:t>Loads</a:t>
            </a:r>
          </a:p>
        </p:txBody>
      </p:sp>
      <p:sp>
        <p:nvSpPr>
          <p:cNvPr id="6" name="TextBox 6"/>
          <p:cNvSpPr txBox="1"/>
          <p:nvPr/>
        </p:nvSpPr>
        <p:spPr>
          <a:xfrm>
            <a:off x="1172580" y="1875831"/>
            <a:ext cx="16606902" cy="1180465"/>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Montserrat"/>
                <a:ea typeface="Montserrat"/>
                <a:cs typeface="Montserrat"/>
                <a:sym typeface="Montserrat"/>
              </a:rPr>
              <a:t>A simulated load of 100 kg was applied, distributing approximately 980 N to the seat and 490 N to the backrest.</a:t>
            </a:r>
          </a:p>
        </p:txBody>
      </p:sp>
      <p:sp>
        <p:nvSpPr>
          <p:cNvPr id="7" name="Freeform 7"/>
          <p:cNvSpPr/>
          <p:nvPr/>
        </p:nvSpPr>
        <p:spPr>
          <a:xfrm>
            <a:off x="10607948" y="3772950"/>
            <a:ext cx="2119627" cy="342900"/>
          </a:xfrm>
          <a:custGeom>
            <a:avLst/>
            <a:gdLst/>
            <a:ahLst/>
            <a:cxnLst/>
            <a:rect l="l" t="t" r="r" b="b"/>
            <a:pathLst>
              <a:path w="2119627" h="342900">
                <a:moveTo>
                  <a:pt x="0" y="0"/>
                </a:moveTo>
                <a:lnTo>
                  <a:pt x="2119627" y="0"/>
                </a:lnTo>
                <a:lnTo>
                  <a:pt x="2119627" y="342900"/>
                </a:lnTo>
                <a:lnTo>
                  <a:pt x="0" y="342900"/>
                </a:lnTo>
                <a:lnTo>
                  <a:pt x="0" y="0"/>
                </a:lnTo>
                <a:close/>
              </a:path>
            </a:pathLst>
          </a:custGeom>
          <a:blipFill>
            <a:blip r:embed="rId4"/>
            <a:stretch>
              <a:fillRect l="-47478" t="-125390" r="-192003" b="-1853543"/>
            </a:stretch>
          </a:blipFill>
          <a:ln cap="sq">
            <a:noFill/>
            <a:prstDash val="solid"/>
            <a:miter/>
          </a:ln>
        </p:spPr>
      </p:sp>
      <p:sp>
        <p:nvSpPr>
          <p:cNvPr id="8" name="AutoShape 8"/>
          <p:cNvSpPr/>
          <p:nvPr/>
        </p:nvSpPr>
        <p:spPr>
          <a:xfrm flipH="1">
            <a:off x="10607948" y="4115850"/>
            <a:ext cx="1059813" cy="1359681"/>
          </a:xfrm>
          <a:prstGeom prst="line">
            <a:avLst/>
          </a:prstGeom>
          <a:ln w="38100" cap="flat">
            <a:solidFill>
              <a:srgbClr val="FFFFFF"/>
            </a:solidFill>
            <a:prstDash val="solid"/>
            <a:headEnd type="none" w="sm" len="sm"/>
            <a:tailEnd type="none" w="sm" len="sm"/>
          </a:ln>
        </p:spPr>
      </p:sp>
      <p:sp>
        <p:nvSpPr>
          <p:cNvPr id="9" name="TextBox 9"/>
          <p:cNvSpPr txBox="1"/>
          <p:nvPr/>
        </p:nvSpPr>
        <p:spPr>
          <a:xfrm>
            <a:off x="1310002" y="4219892"/>
            <a:ext cx="7227187" cy="1780540"/>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Montserrat"/>
                <a:ea typeface="Montserrat"/>
                <a:cs typeface="Montserrat"/>
                <a:sym typeface="Montserrat"/>
              </a:rPr>
              <a:t>This allows us to evaluate how the chair performs under realistic conditions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10458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929752" y="2207791"/>
            <a:ext cx="17001190" cy="613410"/>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Boundary conditions applied; results plotted for analysis.</a:t>
            </a:r>
          </a:p>
        </p:txBody>
      </p:sp>
      <p:sp>
        <p:nvSpPr>
          <p:cNvPr id="5" name="TextBox 5"/>
          <p:cNvSpPr txBox="1"/>
          <p:nvPr/>
        </p:nvSpPr>
        <p:spPr>
          <a:xfrm>
            <a:off x="1297033" y="4403554"/>
            <a:ext cx="6622994" cy="3459193"/>
          </a:xfrm>
          <a:prstGeom prst="rect">
            <a:avLst/>
          </a:prstGeom>
        </p:spPr>
        <p:txBody>
          <a:bodyPr lIns="0" tIns="0" rIns="0" bIns="0" rtlCol="0" anchor="t">
            <a:spAutoFit/>
          </a:bodyPr>
          <a:lstStyle/>
          <a:p>
            <a:pPr algn="just">
              <a:lnSpc>
                <a:spcPts val="4635"/>
              </a:lnSpc>
              <a:spcBef>
                <a:spcPct val="0"/>
              </a:spcBef>
            </a:pPr>
            <a:r>
              <a:rPr lang="en-US" sz="3311">
                <a:solidFill>
                  <a:srgbClr val="000000"/>
                </a:solidFill>
                <a:latin typeface="Montserrat"/>
                <a:ea typeface="Montserrat"/>
                <a:cs typeface="Montserrat"/>
                <a:sym typeface="Montserrat"/>
              </a:rPr>
              <a:t>The maximum observed stress was 4.993 × 10⁷ N/m², which is well within the yield strength limit, confirming the design's structural safety.</a:t>
            </a:r>
          </a:p>
          <a:p>
            <a:pPr algn="just">
              <a:lnSpc>
                <a:spcPts val="4635"/>
              </a:lnSpc>
              <a:spcBef>
                <a:spcPct val="0"/>
              </a:spcBef>
            </a:pPr>
            <a:endParaRPr lang="en-US" sz="3311">
              <a:solidFill>
                <a:srgbClr val="000000"/>
              </a:solidFill>
              <a:latin typeface="Montserrat"/>
              <a:ea typeface="Montserrat"/>
              <a:cs typeface="Montserrat"/>
              <a:sym typeface="Montserrat"/>
            </a:endParaRPr>
          </a:p>
        </p:txBody>
      </p:sp>
      <p:sp>
        <p:nvSpPr>
          <p:cNvPr id="6" name="Freeform 6"/>
          <p:cNvSpPr/>
          <p:nvPr/>
        </p:nvSpPr>
        <p:spPr>
          <a:xfrm>
            <a:off x="8082741" y="3245318"/>
            <a:ext cx="9848200" cy="5832816"/>
          </a:xfrm>
          <a:custGeom>
            <a:avLst/>
            <a:gdLst/>
            <a:ahLst/>
            <a:cxnLst/>
            <a:rect l="l" t="t" r="r" b="b"/>
            <a:pathLst>
              <a:path w="9848200" h="5832816">
                <a:moveTo>
                  <a:pt x="0" y="0"/>
                </a:moveTo>
                <a:lnTo>
                  <a:pt x="9848200" y="0"/>
                </a:lnTo>
                <a:lnTo>
                  <a:pt x="9848200" y="5832816"/>
                </a:lnTo>
                <a:lnTo>
                  <a:pt x="0" y="5832816"/>
                </a:lnTo>
                <a:lnTo>
                  <a:pt x="0" y="0"/>
                </a:lnTo>
                <a:close/>
              </a:path>
            </a:pathLst>
          </a:custGeom>
          <a:blipFill>
            <a:blip r:embed="rId5"/>
            <a:stretch>
              <a:fillRect l="-17292" t="-11667" r="-2143"/>
            </a:stretch>
          </a:blipFill>
        </p:spPr>
      </p:sp>
      <p:sp>
        <p:nvSpPr>
          <p:cNvPr id="7" name="TextBox 7"/>
          <p:cNvSpPr txBox="1"/>
          <p:nvPr/>
        </p:nvSpPr>
        <p:spPr>
          <a:xfrm>
            <a:off x="1297033" y="3098629"/>
            <a:ext cx="1988939"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Montserrat Bold"/>
                <a:ea typeface="Montserrat Bold"/>
                <a:cs typeface="Montserrat Bold"/>
                <a:sym typeface="Montserrat Bold"/>
              </a:rPr>
              <a:t>Stress </a:t>
            </a:r>
          </a:p>
        </p:txBody>
      </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23</a:t>
            </a:r>
          </a:p>
        </p:txBody>
      </p:sp>
      <p:sp>
        <p:nvSpPr>
          <p:cNvPr id="9" name="Freeform 9"/>
          <p:cNvSpPr/>
          <p:nvPr/>
        </p:nvSpPr>
        <p:spPr>
          <a:xfrm>
            <a:off x="6483024" y="115602"/>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3285972" y="584835"/>
            <a:ext cx="12288749" cy="108775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STUDY </a:t>
            </a:r>
          </a:p>
          <a:p>
            <a:pPr algn="ctr">
              <a:lnSpc>
                <a:spcPts val="4080"/>
              </a:lnSpc>
            </a:pPr>
            <a:r>
              <a:rPr lang="en-US" sz="5100" b="1">
                <a:solidFill>
                  <a:srgbClr val="252930"/>
                </a:solidFill>
                <a:latin typeface="Montserrat Bold"/>
                <a:ea typeface="Montserrat Bold"/>
                <a:cs typeface="Montserrat Bold"/>
                <a:sym typeface="Montserrat Bold"/>
              </a:rPr>
              <a:t>RESULTS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4" name="TextBox 4"/>
          <p:cNvSpPr txBox="1"/>
          <p:nvPr/>
        </p:nvSpPr>
        <p:spPr>
          <a:xfrm>
            <a:off x="1183227" y="952500"/>
            <a:ext cx="4168527"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Montserrat Bold"/>
                <a:ea typeface="Montserrat Bold"/>
                <a:cs typeface="Montserrat Bold"/>
                <a:sym typeface="Montserrat Bold"/>
              </a:rPr>
              <a:t>Displacement</a:t>
            </a:r>
          </a:p>
        </p:txBody>
      </p:sp>
      <p:sp>
        <p:nvSpPr>
          <p:cNvPr id="5" name="TextBox 5"/>
          <p:cNvSpPr txBox="1"/>
          <p:nvPr/>
        </p:nvSpPr>
        <p:spPr>
          <a:xfrm>
            <a:off x="1183227" y="2037083"/>
            <a:ext cx="15921546" cy="1251585"/>
          </a:xfrm>
          <a:prstGeom prst="rect">
            <a:avLst/>
          </a:prstGeom>
        </p:spPr>
        <p:txBody>
          <a:bodyPr lIns="0" tIns="0" rIns="0" bIns="0" rtlCol="0" anchor="t">
            <a:spAutoFit/>
          </a:bodyPr>
          <a:lstStyle/>
          <a:p>
            <a:pPr algn="just">
              <a:lnSpc>
                <a:spcPts val="5040"/>
              </a:lnSpc>
              <a:spcBef>
                <a:spcPct val="0"/>
              </a:spcBef>
            </a:pPr>
            <a:r>
              <a:rPr lang="en-US" sz="3600">
                <a:solidFill>
                  <a:srgbClr val="000000"/>
                </a:solidFill>
                <a:latin typeface="Montserrat"/>
                <a:ea typeface="Montserrat"/>
                <a:cs typeface="Montserrat"/>
                <a:sym typeface="Montserrat"/>
              </a:rPr>
              <a:t>Displacements below 0.485 mm are considered within the safe limit.</a:t>
            </a:r>
          </a:p>
          <a:p>
            <a:pPr algn="just">
              <a:lnSpc>
                <a:spcPts val="5040"/>
              </a:lnSpc>
              <a:spcBef>
                <a:spcPct val="0"/>
              </a:spcBef>
            </a:pPr>
            <a:endParaRPr lang="en-US" sz="3600">
              <a:solidFill>
                <a:srgbClr val="000000"/>
              </a:solidFill>
              <a:latin typeface="Montserrat"/>
              <a:ea typeface="Montserrat"/>
              <a:cs typeface="Montserrat"/>
              <a:sym typeface="Montserrat"/>
            </a:endParaRPr>
          </a:p>
        </p:txBody>
      </p:sp>
      <p:sp>
        <p:nvSpPr>
          <p:cNvPr id="6" name="Freeform 6"/>
          <p:cNvSpPr/>
          <p:nvPr/>
        </p:nvSpPr>
        <p:spPr>
          <a:xfrm>
            <a:off x="2198217" y="2987043"/>
            <a:ext cx="13891566" cy="6271257"/>
          </a:xfrm>
          <a:custGeom>
            <a:avLst/>
            <a:gdLst/>
            <a:ahLst/>
            <a:cxnLst/>
            <a:rect l="l" t="t" r="r" b="b"/>
            <a:pathLst>
              <a:path w="13891566" h="6271257">
                <a:moveTo>
                  <a:pt x="0" y="0"/>
                </a:moveTo>
                <a:lnTo>
                  <a:pt x="13891566" y="0"/>
                </a:lnTo>
                <a:lnTo>
                  <a:pt x="13891566" y="6271257"/>
                </a:lnTo>
                <a:lnTo>
                  <a:pt x="0" y="6271257"/>
                </a:lnTo>
                <a:lnTo>
                  <a:pt x="0" y="0"/>
                </a:lnTo>
                <a:close/>
              </a:path>
            </a:pathLst>
          </a:custGeom>
          <a:blipFill>
            <a:blip r:embed="rId3"/>
            <a:stretch>
              <a:fillRect l="-12914" t="-15626" b="-366"/>
            </a:stretch>
          </a:blipFill>
        </p:spPr>
      </p:sp>
    </p:spTree>
  </p:cSld>
  <p:clrMapOvr>
    <a:masterClrMapping/>
  </p:clrMapOvr>
  <p:transition spd="slow">
    <p:cover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
        <p:nvSpPr>
          <p:cNvPr id="4" name="TextBox 4"/>
          <p:cNvSpPr txBox="1"/>
          <p:nvPr/>
        </p:nvSpPr>
        <p:spPr>
          <a:xfrm>
            <a:off x="914400" y="1147029"/>
            <a:ext cx="2670681" cy="807913"/>
          </a:xfrm>
          <a:prstGeom prst="rect">
            <a:avLst/>
          </a:prstGeom>
        </p:spPr>
        <p:txBody>
          <a:bodyPr wrap="square" lIns="0" tIns="0" rIns="0" bIns="0" rtlCol="0" anchor="t">
            <a:spAutoFit/>
          </a:bodyPr>
          <a:lstStyle/>
          <a:p>
            <a:pPr algn="ctr">
              <a:lnSpc>
                <a:spcPts val="6299"/>
              </a:lnSpc>
              <a:spcBef>
                <a:spcPct val="0"/>
              </a:spcBef>
            </a:pPr>
            <a:r>
              <a:rPr lang="en-US" sz="4500" b="1" dirty="0">
                <a:solidFill>
                  <a:srgbClr val="000000"/>
                </a:solidFill>
                <a:latin typeface="Montserrat Bold"/>
                <a:ea typeface="Montserrat Bold"/>
                <a:cs typeface="Montserrat Bold"/>
                <a:sym typeface="Montserrat Bold"/>
              </a:rPr>
              <a:t>Strain</a:t>
            </a:r>
          </a:p>
        </p:txBody>
      </p:sp>
      <p:sp>
        <p:nvSpPr>
          <p:cNvPr id="5" name="TextBox 5"/>
          <p:cNvSpPr txBox="1"/>
          <p:nvPr/>
        </p:nvSpPr>
        <p:spPr>
          <a:xfrm>
            <a:off x="1468800" y="2076100"/>
            <a:ext cx="14069140"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Montserrat"/>
                <a:ea typeface="Montserrat"/>
                <a:cs typeface="Montserrat"/>
                <a:sym typeface="Montserrat"/>
              </a:rPr>
              <a:t>A maximum strain of 1.526 × 10⁻⁴ is permissible for safe operation. </a:t>
            </a:r>
          </a:p>
        </p:txBody>
      </p:sp>
      <p:sp>
        <p:nvSpPr>
          <p:cNvPr id="6" name="Freeform 6"/>
          <p:cNvSpPr/>
          <p:nvPr/>
        </p:nvSpPr>
        <p:spPr>
          <a:xfrm>
            <a:off x="2469930" y="2898805"/>
            <a:ext cx="13348141" cy="6518701"/>
          </a:xfrm>
          <a:custGeom>
            <a:avLst/>
            <a:gdLst/>
            <a:ahLst/>
            <a:cxnLst/>
            <a:rect l="l" t="t" r="r" b="b"/>
            <a:pathLst>
              <a:path w="13348141" h="6518701">
                <a:moveTo>
                  <a:pt x="0" y="0"/>
                </a:moveTo>
                <a:lnTo>
                  <a:pt x="13348140" y="0"/>
                </a:lnTo>
                <a:lnTo>
                  <a:pt x="13348140" y="6518701"/>
                </a:lnTo>
                <a:lnTo>
                  <a:pt x="0" y="6518701"/>
                </a:lnTo>
                <a:lnTo>
                  <a:pt x="0" y="0"/>
                </a:lnTo>
                <a:close/>
              </a:path>
            </a:pathLst>
          </a:custGeom>
          <a:blipFill>
            <a:blip r:embed="rId3"/>
            <a:stretch>
              <a:fillRect l="-14525" t="-20838" r="-3169" b="-5084"/>
            </a:stretch>
          </a:blipFill>
        </p:spPr>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26</a:t>
            </a:r>
          </a:p>
        </p:txBody>
      </p:sp>
      <p:sp>
        <p:nvSpPr>
          <p:cNvPr id="4" name="TextBox 4"/>
          <p:cNvSpPr txBox="1"/>
          <p:nvPr/>
        </p:nvSpPr>
        <p:spPr>
          <a:xfrm>
            <a:off x="1219688" y="1796149"/>
            <a:ext cx="16542782" cy="1780540"/>
          </a:xfrm>
          <a:prstGeom prst="rect">
            <a:avLst/>
          </a:prstGeom>
        </p:spPr>
        <p:txBody>
          <a:bodyPr lIns="0" tIns="0" rIns="0" bIns="0" rtlCol="0" anchor="t">
            <a:spAutoFit/>
          </a:bodyPr>
          <a:lstStyle/>
          <a:p>
            <a:pPr algn="just">
              <a:lnSpc>
                <a:spcPts val="4760"/>
              </a:lnSpc>
              <a:spcBef>
                <a:spcPct val="0"/>
              </a:spcBef>
            </a:pPr>
            <a:r>
              <a:rPr lang="en-US" sz="3400">
                <a:solidFill>
                  <a:srgbClr val="000000"/>
                </a:solidFill>
                <a:latin typeface="Montserrat"/>
                <a:ea typeface="Montserrat"/>
                <a:cs typeface="Montserrat"/>
                <a:sym typeface="Montserrat"/>
              </a:rPr>
              <a:t>The design is considered safe as long as the factor of safety exceeds the minimum value of 1.764.</a:t>
            </a:r>
          </a:p>
          <a:p>
            <a:pPr algn="just">
              <a:lnSpc>
                <a:spcPts val="4760"/>
              </a:lnSpc>
              <a:spcBef>
                <a:spcPct val="0"/>
              </a:spcBef>
            </a:pPr>
            <a:endParaRPr lang="en-US" sz="3400">
              <a:solidFill>
                <a:srgbClr val="000000"/>
              </a:solidFill>
              <a:latin typeface="Montserrat"/>
              <a:ea typeface="Montserrat"/>
              <a:cs typeface="Montserrat"/>
              <a:sym typeface="Montserrat"/>
            </a:endParaRPr>
          </a:p>
        </p:txBody>
      </p:sp>
      <p:sp>
        <p:nvSpPr>
          <p:cNvPr id="5" name="Freeform 5"/>
          <p:cNvSpPr/>
          <p:nvPr/>
        </p:nvSpPr>
        <p:spPr>
          <a:xfrm>
            <a:off x="3003428" y="3096887"/>
            <a:ext cx="12975302" cy="6665408"/>
          </a:xfrm>
          <a:custGeom>
            <a:avLst/>
            <a:gdLst/>
            <a:ahLst/>
            <a:cxnLst/>
            <a:rect l="l" t="t" r="r" b="b"/>
            <a:pathLst>
              <a:path w="12975302" h="6665408">
                <a:moveTo>
                  <a:pt x="0" y="0"/>
                </a:moveTo>
                <a:lnTo>
                  <a:pt x="12975302" y="0"/>
                </a:lnTo>
                <a:lnTo>
                  <a:pt x="12975302" y="6665408"/>
                </a:lnTo>
                <a:lnTo>
                  <a:pt x="0" y="6665408"/>
                </a:lnTo>
                <a:lnTo>
                  <a:pt x="0" y="0"/>
                </a:lnTo>
                <a:close/>
              </a:path>
            </a:pathLst>
          </a:custGeom>
          <a:blipFill>
            <a:blip r:embed="rId3"/>
            <a:stretch>
              <a:fillRect l="-2999" t="-24445" r="-3097" b="-1282"/>
            </a:stretch>
          </a:blipFill>
        </p:spPr>
      </p:sp>
      <p:sp>
        <p:nvSpPr>
          <p:cNvPr id="6" name="TextBox 6"/>
          <p:cNvSpPr txBox="1"/>
          <p:nvPr/>
        </p:nvSpPr>
        <p:spPr>
          <a:xfrm>
            <a:off x="1010483" y="952500"/>
            <a:ext cx="5376828"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Montserrat Bold"/>
                <a:ea typeface="Montserrat Bold"/>
                <a:cs typeface="Montserrat Bold"/>
                <a:sym typeface="Montserrat Bold"/>
              </a:rPr>
              <a:t>Factor Of Safety</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530671" y="2450290"/>
            <a:ext cx="6807448" cy="6024211"/>
          </a:xfrm>
          <a:prstGeom prst="rect">
            <a:avLst/>
          </a:prstGeom>
        </p:spPr>
        <p:txBody>
          <a:bodyPr lIns="0" tIns="0" rIns="0" bIns="0" rtlCol="0" anchor="t">
            <a:spAutoFit/>
          </a:bodyPr>
          <a:lstStyle/>
          <a:p>
            <a:pPr marL="821591" lvl="1" indent="-410796" algn="l">
              <a:lnSpc>
                <a:spcPts val="5327"/>
              </a:lnSpc>
              <a:buFont typeface="Arial"/>
              <a:buChar char="•"/>
            </a:pPr>
            <a:r>
              <a:rPr lang="en-US" sz="3805" b="1">
                <a:solidFill>
                  <a:srgbClr val="000000"/>
                </a:solidFill>
                <a:latin typeface="Montserrat Bold"/>
                <a:ea typeface="Montserrat Bold"/>
                <a:cs typeface="Montserrat Bold"/>
                <a:sym typeface="Montserrat Bold"/>
              </a:rPr>
              <a:t>Actuators</a:t>
            </a:r>
          </a:p>
          <a:p>
            <a:pPr marL="821591" lvl="1" indent="-410796" algn="l">
              <a:lnSpc>
                <a:spcPts val="5327"/>
              </a:lnSpc>
              <a:buFont typeface="Arial"/>
              <a:buChar char="•"/>
            </a:pPr>
            <a:r>
              <a:rPr lang="en-US" sz="3805" b="1">
                <a:solidFill>
                  <a:srgbClr val="000000"/>
                </a:solidFill>
                <a:latin typeface="Montserrat Bold"/>
                <a:ea typeface="Montserrat Bold"/>
                <a:cs typeface="Montserrat Bold"/>
                <a:sym typeface="Montserrat Bold"/>
              </a:rPr>
              <a:t>power </a:t>
            </a:r>
          </a:p>
          <a:p>
            <a:pPr marL="821591" lvl="1" indent="-410796" algn="l">
              <a:lnSpc>
                <a:spcPts val="5327"/>
              </a:lnSpc>
              <a:buFont typeface="Arial"/>
              <a:buChar char="•"/>
            </a:pPr>
            <a:r>
              <a:rPr lang="en-US" sz="3805" b="1">
                <a:solidFill>
                  <a:srgbClr val="000000"/>
                </a:solidFill>
                <a:latin typeface="Montserrat Bold"/>
                <a:ea typeface="Montserrat Bold"/>
                <a:cs typeface="Montserrat Bold"/>
                <a:sym typeface="Montserrat Bold"/>
              </a:rPr>
              <a:t>Controllers</a:t>
            </a:r>
          </a:p>
          <a:p>
            <a:pPr marL="821591" lvl="1" indent="-410796" algn="l">
              <a:lnSpc>
                <a:spcPts val="5327"/>
              </a:lnSpc>
              <a:buFont typeface="Arial"/>
              <a:buChar char="•"/>
            </a:pPr>
            <a:r>
              <a:rPr lang="en-US" sz="3805" b="1">
                <a:solidFill>
                  <a:srgbClr val="000000"/>
                </a:solidFill>
                <a:latin typeface="Montserrat Bold"/>
                <a:ea typeface="Montserrat Bold"/>
                <a:cs typeface="Montserrat Bold"/>
                <a:sym typeface="Montserrat Bold"/>
              </a:rPr>
              <a:t>Sensors</a:t>
            </a:r>
          </a:p>
          <a:p>
            <a:pPr algn="l">
              <a:lnSpc>
                <a:spcPts val="5327"/>
              </a:lnSpc>
            </a:pPr>
            <a:r>
              <a:rPr lang="en-US" sz="3805" b="1">
                <a:solidFill>
                  <a:srgbClr val="000000"/>
                </a:solidFill>
                <a:latin typeface="Montserrat Bold"/>
                <a:ea typeface="Montserrat Bold"/>
                <a:cs typeface="Montserrat Bold"/>
                <a:sym typeface="Montserrat Bold"/>
              </a:rPr>
              <a:t>          Neurosky EEG Sensor</a:t>
            </a:r>
          </a:p>
          <a:p>
            <a:pPr algn="l">
              <a:lnSpc>
                <a:spcPts val="5327"/>
              </a:lnSpc>
            </a:pPr>
            <a:r>
              <a:rPr lang="en-US" sz="3805" b="1">
                <a:solidFill>
                  <a:srgbClr val="000000"/>
                </a:solidFill>
                <a:latin typeface="Montserrat Bold"/>
                <a:ea typeface="Montserrat Bold"/>
                <a:cs typeface="Montserrat Bold"/>
                <a:sym typeface="Montserrat Bold"/>
              </a:rPr>
              <a:t>          Gyroscope sensor</a:t>
            </a:r>
          </a:p>
          <a:p>
            <a:pPr algn="l">
              <a:lnSpc>
                <a:spcPts val="5327"/>
              </a:lnSpc>
            </a:pPr>
            <a:r>
              <a:rPr lang="en-US" sz="3805" b="1">
                <a:solidFill>
                  <a:srgbClr val="000000"/>
                </a:solidFill>
                <a:latin typeface="Montserrat Bold"/>
                <a:ea typeface="Montserrat Bold"/>
                <a:cs typeface="Montserrat Bold"/>
                <a:sym typeface="Montserrat Bold"/>
              </a:rPr>
              <a:t>          Time of flight sensor </a:t>
            </a:r>
          </a:p>
          <a:p>
            <a:pPr marL="821591" lvl="1" indent="-410796" algn="l">
              <a:lnSpc>
                <a:spcPts val="5327"/>
              </a:lnSpc>
              <a:buFont typeface="Arial"/>
              <a:buChar char="•"/>
            </a:pPr>
            <a:r>
              <a:rPr lang="en-US" sz="3805" b="1">
                <a:solidFill>
                  <a:srgbClr val="000000"/>
                </a:solidFill>
                <a:latin typeface="Montserrat Bold"/>
                <a:ea typeface="Montserrat Bold"/>
                <a:cs typeface="Montserrat Bold"/>
                <a:sym typeface="Montserrat Bold"/>
              </a:rPr>
              <a:t>EasyEDA simulation</a:t>
            </a:r>
          </a:p>
          <a:p>
            <a:pPr algn="l">
              <a:lnSpc>
                <a:spcPts val="5327"/>
              </a:lnSpc>
            </a:pPr>
            <a:endParaRPr lang="en-US" sz="3805" b="1">
              <a:solidFill>
                <a:srgbClr val="000000"/>
              </a:solidFill>
              <a:latin typeface="Montserrat Bold"/>
              <a:ea typeface="Montserrat Bold"/>
              <a:cs typeface="Montserrat Bold"/>
              <a:sym typeface="Montserrat Bold"/>
            </a:endParaRPr>
          </a:p>
        </p:txBody>
      </p:sp>
      <p:sp>
        <p:nvSpPr>
          <p:cNvPr id="6" name="Freeform 6"/>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
        <p:nvSpPr>
          <p:cNvPr id="7" name="Freeform 7"/>
          <p:cNvSpPr/>
          <p:nvPr/>
        </p:nvSpPr>
        <p:spPr>
          <a:xfrm>
            <a:off x="11679821" y="2820281"/>
            <a:ext cx="5179514" cy="5360429"/>
          </a:xfrm>
          <a:custGeom>
            <a:avLst/>
            <a:gdLst/>
            <a:ahLst/>
            <a:cxnLst/>
            <a:rect l="l" t="t" r="r" b="b"/>
            <a:pathLst>
              <a:path w="5179514" h="5360429">
                <a:moveTo>
                  <a:pt x="0" y="0"/>
                </a:moveTo>
                <a:lnTo>
                  <a:pt x="5179514" y="0"/>
                </a:lnTo>
                <a:lnTo>
                  <a:pt x="5179514" y="5360429"/>
                </a:lnTo>
                <a:lnTo>
                  <a:pt x="0" y="5360429"/>
                </a:lnTo>
                <a:lnTo>
                  <a:pt x="0" y="0"/>
                </a:lnTo>
                <a:close/>
              </a:path>
            </a:pathLst>
          </a:custGeom>
          <a:blipFill>
            <a:blip r:embed="rId8"/>
            <a:stretch>
              <a:fillRect/>
            </a:stretch>
          </a:blipFill>
        </p:spPr>
      </p:sp>
      <p:sp>
        <p:nvSpPr>
          <p:cNvPr id="8" name="TextBox 8"/>
          <p:cNvSpPr txBox="1"/>
          <p:nvPr/>
        </p:nvSpPr>
        <p:spPr>
          <a:xfrm>
            <a:off x="2295307" y="1028700"/>
            <a:ext cx="14951630" cy="680085"/>
          </a:xfrm>
          <a:prstGeom prst="rect">
            <a:avLst/>
          </a:prstGeom>
        </p:spPr>
        <p:txBody>
          <a:bodyPr lIns="0" tIns="0" rIns="0" bIns="0" rtlCol="0" anchor="t">
            <a:spAutoFit/>
          </a:bodyPr>
          <a:lstStyle/>
          <a:p>
            <a:pPr algn="l">
              <a:lnSpc>
                <a:spcPts val="5445"/>
              </a:lnSpc>
            </a:pPr>
            <a:r>
              <a:rPr lang="en-US" sz="4500" b="1">
                <a:solidFill>
                  <a:srgbClr val="00154F"/>
                </a:solidFill>
                <a:latin typeface="Montserrat Bold"/>
                <a:ea typeface="Montserrat Bold"/>
                <a:cs typeface="Montserrat Bold"/>
                <a:sym typeface="Montserrat Bold"/>
              </a:rPr>
              <a:t>THE MAIN COMPONENTS OF ELECTRICAL SYSTEM</a:t>
            </a:r>
          </a:p>
        </p:txBody>
      </p:sp>
      <p:sp>
        <p:nvSpPr>
          <p:cNvPr id="9" name="TextBox 9"/>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27</a:t>
            </a:r>
          </a:p>
        </p:txBody>
      </p:sp>
      <p:sp>
        <p:nvSpPr>
          <p:cNvPr id="10" name="Freeform 10"/>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9">
              <a:alphaModFix amt="25000"/>
            </a:blip>
            <a:stretch>
              <a:fillRect/>
            </a:stretch>
          </a:blipFill>
        </p:spPr>
      </p:sp>
    </p:spTree>
  </p:cSld>
  <p:clrMapOvr>
    <a:masterClrMapping/>
  </p:clrMapOvr>
  <p:transition spd="slow">
    <p:cover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0585683" y="2072497"/>
            <a:ext cx="7247863" cy="6978644"/>
          </a:xfrm>
          <a:custGeom>
            <a:avLst/>
            <a:gdLst/>
            <a:ahLst/>
            <a:cxnLst/>
            <a:rect l="l" t="t" r="r" b="b"/>
            <a:pathLst>
              <a:path w="7247863" h="6978644">
                <a:moveTo>
                  <a:pt x="0" y="0"/>
                </a:moveTo>
                <a:lnTo>
                  <a:pt x="7247862" y="0"/>
                </a:lnTo>
                <a:lnTo>
                  <a:pt x="7247862" y="6978644"/>
                </a:lnTo>
                <a:lnTo>
                  <a:pt x="0" y="6978644"/>
                </a:lnTo>
                <a:lnTo>
                  <a:pt x="0" y="0"/>
                </a:lnTo>
                <a:close/>
              </a:path>
            </a:pathLst>
          </a:custGeom>
          <a:blipFill>
            <a:blip r:embed="rId3"/>
            <a:stretch>
              <a:fillRect t="-331" b="-331"/>
            </a:stretch>
          </a:blipFill>
        </p:spPr>
      </p:sp>
      <p:sp>
        <p:nvSpPr>
          <p:cNvPr id="4" name="TextBox 4"/>
          <p:cNvSpPr txBox="1"/>
          <p:nvPr/>
        </p:nvSpPr>
        <p:spPr>
          <a:xfrm>
            <a:off x="258110" y="3616978"/>
            <a:ext cx="9589469" cy="5023803"/>
          </a:xfrm>
          <a:prstGeom prst="rect">
            <a:avLst/>
          </a:prstGeom>
        </p:spPr>
        <p:txBody>
          <a:bodyPr lIns="0" tIns="0" rIns="0" bIns="0" rtlCol="0" anchor="t">
            <a:spAutoFit/>
          </a:bodyPr>
          <a:lstStyle/>
          <a:p>
            <a:pPr marL="693572" lvl="1" indent="-346786" algn="just">
              <a:lnSpc>
                <a:spcPts val="4497"/>
              </a:lnSpc>
              <a:buFont typeface="Arial"/>
              <a:buChar char="•"/>
            </a:pPr>
            <a:r>
              <a:rPr lang="en-US" sz="3212" b="1">
                <a:solidFill>
                  <a:srgbClr val="000000"/>
                </a:solidFill>
                <a:latin typeface="Montserrat Bold"/>
                <a:ea typeface="Montserrat Bold"/>
                <a:cs typeface="Montserrat Bold"/>
                <a:sym typeface="Montserrat Bold"/>
              </a:rPr>
              <a:t>Function:</a:t>
            </a:r>
            <a:r>
              <a:rPr lang="en-US" sz="3212">
                <a:solidFill>
                  <a:srgbClr val="000000"/>
                </a:solidFill>
                <a:latin typeface="Montserrat"/>
                <a:ea typeface="Montserrat"/>
                <a:cs typeface="Montserrat"/>
                <a:sym typeface="Montserrat"/>
              </a:rPr>
              <a:t> Generate the power to rotate the wheelchair in various directions.</a:t>
            </a:r>
          </a:p>
          <a:p>
            <a:pPr algn="just">
              <a:lnSpc>
                <a:spcPts val="4497"/>
              </a:lnSpc>
            </a:pPr>
            <a:endParaRPr lang="en-US" sz="3212">
              <a:solidFill>
                <a:srgbClr val="000000"/>
              </a:solidFill>
              <a:latin typeface="Montserrat"/>
              <a:ea typeface="Montserrat"/>
              <a:cs typeface="Montserrat"/>
              <a:sym typeface="Montserrat"/>
            </a:endParaRPr>
          </a:p>
          <a:p>
            <a:pPr marL="693572" lvl="1" indent="-346786" algn="just">
              <a:lnSpc>
                <a:spcPts val="4497"/>
              </a:lnSpc>
              <a:buFont typeface="Arial"/>
              <a:buChar char="•"/>
            </a:pPr>
            <a:r>
              <a:rPr lang="en-US" sz="3212" b="1">
                <a:solidFill>
                  <a:srgbClr val="000000"/>
                </a:solidFill>
                <a:latin typeface="Montserrat Bold"/>
                <a:ea typeface="Montserrat Bold"/>
                <a:cs typeface="Montserrat Bold"/>
                <a:sym typeface="Montserrat Bold"/>
              </a:rPr>
              <a:t>Specifications :</a:t>
            </a:r>
          </a:p>
          <a:p>
            <a:pPr algn="just">
              <a:lnSpc>
                <a:spcPts val="4497"/>
              </a:lnSpc>
            </a:pPr>
            <a:r>
              <a:rPr lang="en-US" sz="3212" b="1">
                <a:solidFill>
                  <a:srgbClr val="252930"/>
                </a:solidFill>
                <a:latin typeface="Montserrat Bold"/>
                <a:ea typeface="Montserrat Bold"/>
                <a:cs typeface="Montserrat Bold"/>
                <a:sym typeface="Montserrat Bold"/>
              </a:rPr>
              <a:t>    </a:t>
            </a:r>
            <a:r>
              <a:rPr lang="en-US" sz="3212" b="1">
                <a:solidFill>
                  <a:srgbClr val="000000"/>
                </a:solidFill>
                <a:latin typeface="Montserrat Bold"/>
                <a:ea typeface="Montserrat Bold"/>
                <a:cs typeface="Montserrat Bold"/>
                <a:sym typeface="Montserrat Bold"/>
              </a:rPr>
              <a:t> </a:t>
            </a:r>
            <a:r>
              <a:rPr lang="en-US" sz="3212">
                <a:solidFill>
                  <a:srgbClr val="000000"/>
                </a:solidFill>
                <a:latin typeface="Montserrat"/>
                <a:ea typeface="Montserrat"/>
                <a:cs typeface="Montserrat"/>
                <a:sym typeface="Montserrat"/>
              </a:rPr>
              <a:t>Quantity: 2 motors</a:t>
            </a:r>
          </a:p>
          <a:p>
            <a:pPr algn="just">
              <a:lnSpc>
                <a:spcPts val="4497"/>
              </a:lnSpc>
            </a:pPr>
            <a:r>
              <a:rPr lang="en-US" sz="3212">
                <a:solidFill>
                  <a:srgbClr val="000000"/>
                </a:solidFill>
                <a:latin typeface="Montserrat"/>
                <a:ea typeface="Montserrat"/>
                <a:cs typeface="Montserrat"/>
                <a:sym typeface="Montserrat"/>
              </a:rPr>
              <a:t>     Power: 110 Watts per motor</a:t>
            </a:r>
          </a:p>
          <a:p>
            <a:pPr algn="just">
              <a:lnSpc>
                <a:spcPts val="4497"/>
              </a:lnSpc>
            </a:pPr>
            <a:r>
              <a:rPr lang="en-US" sz="3212">
                <a:solidFill>
                  <a:srgbClr val="000000"/>
                </a:solidFill>
                <a:latin typeface="Montserrat"/>
                <a:ea typeface="Montserrat"/>
                <a:cs typeface="Montserrat"/>
                <a:sym typeface="Montserrat"/>
              </a:rPr>
              <a:t>     Voltage: 24 Volts</a:t>
            </a:r>
          </a:p>
          <a:p>
            <a:pPr algn="just">
              <a:lnSpc>
                <a:spcPts val="4497"/>
              </a:lnSpc>
            </a:pPr>
            <a:endParaRPr lang="en-US" sz="3212">
              <a:solidFill>
                <a:srgbClr val="000000"/>
              </a:solidFill>
              <a:latin typeface="Montserrat"/>
              <a:ea typeface="Montserrat"/>
              <a:cs typeface="Montserrat"/>
              <a:sym typeface="Montserrat"/>
            </a:endParaRPr>
          </a:p>
          <a:p>
            <a:pPr algn="just">
              <a:lnSpc>
                <a:spcPts val="4497"/>
              </a:lnSpc>
            </a:pPr>
            <a:endParaRPr lang="en-US" sz="3212">
              <a:solidFill>
                <a:srgbClr val="000000"/>
              </a:solidFill>
              <a:latin typeface="Montserrat"/>
              <a:ea typeface="Montserrat"/>
              <a:cs typeface="Montserrat"/>
              <a:sym typeface="Montserrat"/>
            </a:endParaRPr>
          </a:p>
        </p:txBody>
      </p:sp>
      <p:sp>
        <p:nvSpPr>
          <p:cNvPr id="5" name="TextBox 5"/>
          <p:cNvSpPr txBox="1"/>
          <p:nvPr/>
        </p:nvSpPr>
        <p:spPr>
          <a:xfrm>
            <a:off x="-238315" y="2631146"/>
            <a:ext cx="11715298" cy="762000"/>
          </a:xfrm>
          <a:prstGeom prst="rect">
            <a:avLst/>
          </a:prstGeom>
        </p:spPr>
        <p:txBody>
          <a:bodyPr lIns="0" tIns="0" rIns="0" bIns="0" rtlCol="0" anchor="t">
            <a:spAutoFit/>
          </a:bodyPr>
          <a:lstStyle/>
          <a:p>
            <a:pPr algn="ctr">
              <a:lnSpc>
                <a:spcPts val="6299"/>
              </a:lnSpc>
            </a:pPr>
            <a:r>
              <a:rPr lang="en-US" sz="4500" b="1">
                <a:solidFill>
                  <a:srgbClr val="252930"/>
                </a:solidFill>
                <a:latin typeface="Montserrat Bold"/>
                <a:ea typeface="Montserrat Bold"/>
                <a:cs typeface="Montserrat Bold"/>
                <a:sym typeface="Montserrat Bold"/>
              </a:rPr>
              <a:t>1- Actuators (DC Brushed Motors) </a:t>
            </a: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28</a:t>
            </a:r>
          </a:p>
        </p:txBody>
      </p:sp>
      <p:sp>
        <p:nvSpPr>
          <p:cNvPr id="7" name="Freeform 7"/>
          <p:cNvSpPr/>
          <p:nvPr/>
        </p:nvSpPr>
        <p:spPr>
          <a:xfrm>
            <a:off x="6541499" y="404777"/>
            <a:ext cx="5894646" cy="1805235"/>
          </a:xfrm>
          <a:custGeom>
            <a:avLst/>
            <a:gdLst/>
            <a:ahLst/>
            <a:cxnLst/>
            <a:rect l="l" t="t" r="r" b="b"/>
            <a:pathLst>
              <a:path w="5894646" h="1805235">
                <a:moveTo>
                  <a:pt x="0" y="0"/>
                </a:moveTo>
                <a:lnTo>
                  <a:pt x="5894647" y="0"/>
                </a:lnTo>
                <a:lnTo>
                  <a:pt x="5894647"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3344448" y="1120704"/>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9" name="Freeform 9"/>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30000"/>
            </a:blip>
            <a:stretch>
              <a:fillRect/>
            </a:stretch>
          </a:blipFill>
        </p:spPr>
      </p:sp>
      <p:sp>
        <p:nvSpPr>
          <p:cNvPr id="10" name="Freeform 10"/>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Tree>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0298497" y="2072497"/>
            <a:ext cx="7247863" cy="6978644"/>
          </a:xfrm>
          <a:custGeom>
            <a:avLst/>
            <a:gdLst/>
            <a:ahLst/>
            <a:cxnLst/>
            <a:rect l="l" t="t" r="r" b="b"/>
            <a:pathLst>
              <a:path w="7247863" h="6978644">
                <a:moveTo>
                  <a:pt x="0" y="0"/>
                </a:moveTo>
                <a:lnTo>
                  <a:pt x="7247863" y="0"/>
                </a:lnTo>
                <a:lnTo>
                  <a:pt x="7247863" y="6978644"/>
                </a:lnTo>
                <a:lnTo>
                  <a:pt x="0" y="6978644"/>
                </a:lnTo>
                <a:lnTo>
                  <a:pt x="0" y="0"/>
                </a:lnTo>
                <a:close/>
              </a:path>
            </a:pathLst>
          </a:custGeom>
          <a:blipFill>
            <a:blip r:embed="rId3"/>
            <a:stretch>
              <a:fillRect t="-331" b="-331"/>
            </a:stretch>
          </a:blipFill>
        </p:spPr>
      </p:sp>
      <p:sp>
        <p:nvSpPr>
          <p:cNvPr id="4" name="TextBox 4"/>
          <p:cNvSpPr txBox="1"/>
          <p:nvPr/>
        </p:nvSpPr>
        <p:spPr>
          <a:xfrm>
            <a:off x="258110" y="1838325"/>
            <a:ext cx="11715298" cy="854075"/>
          </a:xfrm>
          <a:prstGeom prst="rect">
            <a:avLst/>
          </a:prstGeom>
        </p:spPr>
        <p:txBody>
          <a:bodyPr lIns="0" tIns="0" rIns="0" bIns="0" rtlCol="0" anchor="t">
            <a:spAutoFit/>
          </a:bodyPr>
          <a:lstStyle/>
          <a:p>
            <a:pPr algn="ctr">
              <a:lnSpc>
                <a:spcPts val="7000"/>
              </a:lnSpc>
            </a:pPr>
            <a:r>
              <a:rPr lang="en-US" sz="5000" b="1">
                <a:solidFill>
                  <a:srgbClr val="252930"/>
                </a:solidFill>
                <a:latin typeface="Montserrat Bold"/>
                <a:ea typeface="Montserrat Bold"/>
                <a:cs typeface="Montserrat Bold"/>
                <a:sym typeface="Montserrat Bold"/>
              </a:rPr>
              <a:t>1- Actuators (DC Brushed Motors) </a:t>
            </a:r>
          </a:p>
        </p:txBody>
      </p:sp>
      <p:sp>
        <p:nvSpPr>
          <p:cNvPr id="5" name="TextBox 5"/>
          <p:cNvSpPr txBox="1"/>
          <p:nvPr/>
        </p:nvSpPr>
        <p:spPr>
          <a:xfrm>
            <a:off x="341411" y="3509327"/>
            <a:ext cx="4692491" cy="877570"/>
          </a:xfrm>
          <a:prstGeom prst="rect">
            <a:avLst/>
          </a:prstGeom>
        </p:spPr>
        <p:txBody>
          <a:bodyPr lIns="0" tIns="0" rIns="0" bIns="0" rtlCol="0" anchor="t">
            <a:spAutoFit/>
          </a:bodyPr>
          <a:lstStyle/>
          <a:p>
            <a:pPr algn="ctr">
              <a:lnSpc>
                <a:spcPts val="7279"/>
              </a:lnSpc>
            </a:pPr>
            <a:r>
              <a:rPr lang="en-US" sz="5199" b="1">
                <a:solidFill>
                  <a:srgbClr val="252930"/>
                </a:solidFill>
                <a:latin typeface="Montserrat Bold"/>
                <a:ea typeface="Montserrat Bold"/>
                <a:cs typeface="Montserrat Bold"/>
                <a:sym typeface="Montserrat Bold"/>
              </a:rPr>
              <a:t>Advantages : </a:t>
            </a:r>
          </a:p>
        </p:txBody>
      </p:sp>
      <p:sp>
        <p:nvSpPr>
          <p:cNvPr id="6" name="TextBox 6"/>
          <p:cNvSpPr txBox="1"/>
          <p:nvPr/>
        </p:nvSpPr>
        <p:spPr>
          <a:xfrm>
            <a:off x="258110" y="4623974"/>
            <a:ext cx="7961595" cy="3210077"/>
          </a:xfrm>
          <a:prstGeom prst="rect">
            <a:avLst/>
          </a:prstGeom>
        </p:spPr>
        <p:txBody>
          <a:bodyPr lIns="0" tIns="0" rIns="0" bIns="0" rtlCol="0" anchor="t">
            <a:spAutoFit/>
          </a:bodyPr>
          <a:lstStyle/>
          <a:p>
            <a:pPr marL="712692" lvl="1" indent="-356346" algn="l">
              <a:lnSpc>
                <a:spcPts val="5248"/>
              </a:lnSpc>
              <a:buFont typeface="Arial"/>
              <a:buChar char="•"/>
            </a:pPr>
            <a:r>
              <a:rPr lang="en-US" sz="3301">
                <a:solidFill>
                  <a:srgbClr val="252930"/>
                </a:solidFill>
                <a:latin typeface="Montserrat"/>
                <a:ea typeface="Montserrat"/>
                <a:cs typeface="Montserrat"/>
                <a:sym typeface="Montserrat"/>
              </a:rPr>
              <a:t>Readily available</a:t>
            </a:r>
          </a:p>
          <a:p>
            <a:pPr marL="712692" lvl="1" indent="-356346" algn="l">
              <a:lnSpc>
                <a:spcPts val="5248"/>
              </a:lnSpc>
              <a:buFont typeface="Arial"/>
              <a:buChar char="•"/>
            </a:pPr>
            <a:r>
              <a:rPr lang="en-US" sz="3301">
                <a:solidFill>
                  <a:srgbClr val="252930"/>
                </a:solidFill>
                <a:latin typeface="Montserrat"/>
                <a:ea typeface="Montserrat"/>
                <a:cs typeface="Montserrat"/>
                <a:sym typeface="Montserrat"/>
              </a:rPr>
              <a:t>Cost-effective</a:t>
            </a:r>
          </a:p>
          <a:p>
            <a:pPr marL="712692" lvl="1" indent="-356346" algn="l">
              <a:lnSpc>
                <a:spcPts val="5248"/>
              </a:lnSpc>
              <a:buFont typeface="Arial"/>
              <a:buChar char="•"/>
            </a:pPr>
            <a:r>
              <a:rPr lang="en-US" sz="3301">
                <a:solidFill>
                  <a:srgbClr val="252930"/>
                </a:solidFill>
                <a:latin typeface="Montserrat"/>
                <a:ea typeface="Montserrat"/>
                <a:cs typeface="Montserrat"/>
                <a:sym typeface="Montserrat"/>
              </a:rPr>
              <a:t>Simple construction</a:t>
            </a:r>
          </a:p>
          <a:p>
            <a:pPr marL="712692" lvl="1" indent="-356346" algn="l">
              <a:lnSpc>
                <a:spcPts val="5248"/>
              </a:lnSpc>
              <a:buFont typeface="Arial"/>
              <a:buChar char="•"/>
            </a:pPr>
            <a:r>
              <a:rPr lang="en-US" sz="3301">
                <a:solidFill>
                  <a:srgbClr val="252930"/>
                </a:solidFill>
                <a:latin typeface="Montserrat Light"/>
                <a:ea typeface="Montserrat Light"/>
                <a:cs typeface="Montserrat Light"/>
                <a:sym typeface="Montserrat Light"/>
              </a:rPr>
              <a:t>Controller is easy and affordable</a:t>
            </a:r>
          </a:p>
          <a:p>
            <a:pPr algn="l">
              <a:lnSpc>
                <a:spcPts val="4621"/>
              </a:lnSpc>
            </a:pPr>
            <a:endParaRPr lang="en-US" sz="3301">
              <a:solidFill>
                <a:srgbClr val="252930"/>
              </a:solidFill>
              <a:latin typeface="Montserrat Light"/>
              <a:ea typeface="Montserrat Light"/>
              <a:cs typeface="Montserrat Light"/>
              <a:sym typeface="Montserrat Light"/>
            </a:endParaRP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29</a:t>
            </a:r>
          </a:p>
        </p:txBody>
      </p:sp>
      <p:sp>
        <p:nvSpPr>
          <p:cNvPr id="8" name="Freeform 8"/>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10" name="Freeform 10"/>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30000"/>
            </a:blip>
            <a:stretch>
              <a:fillRect/>
            </a:stretch>
          </a:blipFill>
        </p:spPr>
      </p:sp>
      <p:sp>
        <p:nvSpPr>
          <p:cNvPr id="11" name="Freeform 11"/>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AutoShape 3"/>
          <p:cNvSpPr/>
          <p:nvPr/>
        </p:nvSpPr>
        <p:spPr>
          <a:xfrm flipV="1">
            <a:off x="14829965" y="3409294"/>
            <a:ext cx="0" cy="3425930"/>
          </a:xfrm>
          <a:prstGeom prst="line">
            <a:avLst/>
          </a:prstGeom>
          <a:ln w="85725" cap="flat">
            <a:solidFill>
              <a:srgbClr val="F8F636"/>
            </a:solidFill>
            <a:prstDash val="solid"/>
            <a:headEnd type="none" w="sm" len="sm"/>
            <a:tailEnd type="none" w="sm" len="sm"/>
          </a:ln>
        </p:spPr>
      </p:sp>
      <p:sp>
        <p:nvSpPr>
          <p:cNvPr id="4" name="AutoShape 4"/>
          <p:cNvSpPr/>
          <p:nvPr/>
        </p:nvSpPr>
        <p:spPr>
          <a:xfrm>
            <a:off x="6489392" y="3409294"/>
            <a:ext cx="8340574" cy="0"/>
          </a:xfrm>
          <a:prstGeom prst="line">
            <a:avLst/>
          </a:prstGeom>
          <a:ln w="85725" cap="flat">
            <a:solidFill>
              <a:srgbClr val="F8F636"/>
            </a:solidFill>
            <a:prstDash val="solid"/>
            <a:headEnd type="none" w="sm" len="sm"/>
            <a:tailEnd type="none" w="sm" len="sm"/>
          </a:ln>
        </p:spPr>
      </p:sp>
      <p:sp>
        <p:nvSpPr>
          <p:cNvPr id="5" name="Freeform 5"/>
          <p:cNvSpPr/>
          <p:nvPr/>
        </p:nvSpPr>
        <p:spPr>
          <a:xfrm>
            <a:off x="8583453" y="3151958"/>
            <a:ext cx="426235" cy="426235"/>
          </a:xfrm>
          <a:custGeom>
            <a:avLst/>
            <a:gdLst/>
            <a:ahLst/>
            <a:cxnLst/>
            <a:rect l="l" t="t" r="r" b="b"/>
            <a:pathLst>
              <a:path w="426235" h="426235">
                <a:moveTo>
                  <a:pt x="0" y="0"/>
                </a:moveTo>
                <a:lnTo>
                  <a:pt x="426235" y="0"/>
                </a:lnTo>
                <a:lnTo>
                  <a:pt x="426235" y="426234"/>
                </a:lnTo>
                <a:lnTo>
                  <a:pt x="0" y="4262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8711693" y="3223086"/>
            <a:ext cx="189948" cy="283979"/>
          </a:xfrm>
          <a:custGeom>
            <a:avLst/>
            <a:gdLst/>
            <a:ahLst/>
            <a:cxnLst/>
            <a:rect l="l" t="t" r="r" b="b"/>
            <a:pathLst>
              <a:path w="189948" h="283979">
                <a:moveTo>
                  <a:pt x="0" y="0"/>
                </a:moveTo>
                <a:lnTo>
                  <a:pt x="189948" y="0"/>
                </a:lnTo>
                <a:lnTo>
                  <a:pt x="189948" y="283978"/>
                </a:lnTo>
                <a:lnTo>
                  <a:pt x="0" y="2839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AutoShape 7"/>
          <p:cNvSpPr/>
          <p:nvPr/>
        </p:nvSpPr>
        <p:spPr>
          <a:xfrm>
            <a:off x="2860713" y="6835224"/>
            <a:ext cx="12182796" cy="0"/>
          </a:xfrm>
          <a:prstGeom prst="line">
            <a:avLst/>
          </a:prstGeom>
          <a:ln w="85725" cap="flat">
            <a:solidFill>
              <a:srgbClr val="F8F636"/>
            </a:solidFill>
            <a:prstDash val="solid"/>
            <a:headEnd type="none" w="sm" len="sm"/>
            <a:tailEnd type="none" w="sm" len="sm"/>
          </a:ln>
        </p:spPr>
      </p:sp>
      <p:grpSp>
        <p:nvGrpSpPr>
          <p:cNvPr id="8" name="Group 8"/>
          <p:cNvGrpSpPr/>
          <p:nvPr/>
        </p:nvGrpSpPr>
        <p:grpSpPr>
          <a:xfrm>
            <a:off x="9805467" y="6058937"/>
            <a:ext cx="1552575" cy="1552575"/>
            <a:chOff x="0" y="0"/>
            <a:chExt cx="2070100" cy="2070100"/>
          </a:xfrm>
        </p:grpSpPr>
        <p:sp>
          <p:nvSpPr>
            <p:cNvPr id="9" name="Freeform 9"/>
            <p:cNvSpPr/>
            <p:nvPr/>
          </p:nvSpPr>
          <p:spPr>
            <a:xfrm>
              <a:off x="0" y="0"/>
              <a:ext cx="2070100" cy="2070100"/>
            </a:xfrm>
            <a:custGeom>
              <a:avLst/>
              <a:gdLst/>
              <a:ahLst/>
              <a:cxnLst/>
              <a:rect l="l" t="t" r="r" b="b"/>
              <a:pathLst>
                <a:path w="2070100" h="2070100">
                  <a:moveTo>
                    <a:pt x="0" y="0"/>
                  </a:moveTo>
                  <a:lnTo>
                    <a:pt x="2070100" y="0"/>
                  </a:lnTo>
                  <a:lnTo>
                    <a:pt x="2070100" y="2070100"/>
                  </a:lnTo>
                  <a:lnTo>
                    <a:pt x="0" y="2070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159901" y="159901"/>
              <a:ext cx="1750297" cy="1750297"/>
            </a:xfrm>
            <a:custGeom>
              <a:avLst/>
              <a:gdLst/>
              <a:ahLst/>
              <a:cxnLst/>
              <a:rect l="l" t="t" r="r" b="b"/>
              <a:pathLst>
                <a:path w="1750297" h="1750297">
                  <a:moveTo>
                    <a:pt x="0" y="0"/>
                  </a:moveTo>
                  <a:lnTo>
                    <a:pt x="1750297" y="0"/>
                  </a:lnTo>
                  <a:lnTo>
                    <a:pt x="1750297" y="1750297"/>
                  </a:lnTo>
                  <a:lnTo>
                    <a:pt x="0" y="17502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11" name="Freeform 11"/>
          <p:cNvSpPr/>
          <p:nvPr/>
        </p:nvSpPr>
        <p:spPr>
          <a:xfrm>
            <a:off x="12123145" y="3151958"/>
            <a:ext cx="426235" cy="426235"/>
          </a:xfrm>
          <a:custGeom>
            <a:avLst/>
            <a:gdLst/>
            <a:ahLst/>
            <a:cxnLst/>
            <a:rect l="l" t="t" r="r" b="b"/>
            <a:pathLst>
              <a:path w="426235" h="426235">
                <a:moveTo>
                  <a:pt x="0" y="0"/>
                </a:moveTo>
                <a:lnTo>
                  <a:pt x="426235" y="0"/>
                </a:lnTo>
                <a:lnTo>
                  <a:pt x="426235" y="426234"/>
                </a:lnTo>
                <a:lnTo>
                  <a:pt x="0" y="4262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Freeform 12"/>
          <p:cNvSpPr/>
          <p:nvPr/>
        </p:nvSpPr>
        <p:spPr>
          <a:xfrm>
            <a:off x="12259030" y="3223086"/>
            <a:ext cx="189948" cy="283979"/>
          </a:xfrm>
          <a:custGeom>
            <a:avLst/>
            <a:gdLst/>
            <a:ahLst/>
            <a:cxnLst/>
            <a:rect l="l" t="t" r="r" b="b"/>
            <a:pathLst>
              <a:path w="189948" h="283979">
                <a:moveTo>
                  <a:pt x="0" y="0"/>
                </a:moveTo>
                <a:lnTo>
                  <a:pt x="189948" y="0"/>
                </a:lnTo>
                <a:lnTo>
                  <a:pt x="189948" y="283978"/>
                </a:lnTo>
                <a:lnTo>
                  <a:pt x="0" y="2839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Freeform 13"/>
          <p:cNvSpPr/>
          <p:nvPr/>
        </p:nvSpPr>
        <p:spPr>
          <a:xfrm>
            <a:off x="8583453" y="6577888"/>
            <a:ext cx="426235" cy="426235"/>
          </a:xfrm>
          <a:custGeom>
            <a:avLst/>
            <a:gdLst/>
            <a:ahLst/>
            <a:cxnLst/>
            <a:rect l="l" t="t" r="r" b="b"/>
            <a:pathLst>
              <a:path w="426235" h="426235">
                <a:moveTo>
                  <a:pt x="0" y="0"/>
                </a:moveTo>
                <a:lnTo>
                  <a:pt x="426235" y="0"/>
                </a:lnTo>
                <a:lnTo>
                  <a:pt x="426235" y="426234"/>
                </a:lnTo>
                <a:lnTo>
                  <a:pt x="0" y="426234"/>
                </a:lnTo>
                <a:lnTo>
                  <a:pt x="0" y="0"/>
                </a:lnTo>
                <a:close/>
              </a:path>
            </a:pathLst>
          </a:custGeom>
          <a:blipFill>
            <a:blip r:embed="rId9"/>
            <a:stretch>
              <a:fillRect/>
            </a:stretch>
          </a:blipFill>
        </p:spPr>
      </p:sp>
      <p:sp>
        <p:nvSpPr>
          <p:cNvPr id="14" name="Freeform 14"/>
          <p:cNvSpPr/>
          <p:nvPr/>
        </p:nvSpPr>
        <p:spPr>
          <a:xfrm flipH="1">
            <a:off x="8711693" y="6649016"/>
            <a:ext cx="189948" cy="283979"/>
          </a:xfrm>
          <a:custGeom>
            <a:avLst/>
            <a:gdLst/>
            <a:ahLst/>
            <a:cxnLst/>
            <a:rect l="l" t="t" r="r" b="b"/>
            <a:pathLst>
              <a:path w="189948" h="283979">
                <a:moveTo>
                  <a:pt x="189948" y="0"/>
                </a:moveTo>
                <a:lnTo>
                  <a:pt x="0" y="0"/>
                </a:lnTo>
                <a:lnTo>
                  <a:pt x="0" y="283978"/>
                </a:lnTo>
                <a:lnTo>
                  <a:pt x="189948" y="283978"/>
                </a:lnTo>
                <a:lnTo>
                  <a:pt x="189948"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12123145" y="6577888"/>
            <a:ext cx="426235" cy="426235"/>
          </a:xfrm>
          <a:custGeom>
            <a:avLst/>
            <a:gdLst/>
            <a:ahLst/>
            <a:cxnLst/>
            <a:rect l="l" t="t" r="r" b="b"/>
            <a:pathLst>
              <a:path w="426235" h="426235">
                <a:moveTo>
                  <a:pt x="0" y="0"/>
                </a:moveTo>
                <a:lnTo>
                  <a:pt x="426235" y="0"/>
                </a:lnTo>
                <a:lnTo>
                  <a:pt x="426235" y="426234"/>
                </a:lnTo>
                <a:lnTo>
                  <a:pt x="0" y="4262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Freeform 16"/>
          <p:cNvSpPr/>
          <p:nvPr/>
        </p:nvSpPr>
        <p:spPr>
          <a:xfrm flipH="1">
            <a:off x="12259030" y="6649016"/>
            <a:ext cx="189948" cy="283979"/>
          </a:xfrm>
          <a:custGeom>
            <a:avLst/>
            <a:gdLst/>
            <a:ahLst/>
            <a:cxnLst/>
            <a:rect l="l" t="t" r="r" b="b"/>
            <a:pathLst>
              <a:path w="189948" h="283979">
                <a:moveTo>
                  <a:pt x="189948" y="0"/>
                </a:moveTo>
                <a:lnTo>
                  <a:pt x="0" y="0"/>
                </a:lnTo>
                <a:lnTo>
                  <a:pt x="0" y="283978"/>
                </a:lnTo>
                <a:lnTo>
                  <a:pt x="189948" y="283978"/>
                </a:lnTo>
                <a:lnTo>
                  <a:pt x="189948"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Freeform 17"/>
          <p:cNvSpPr/>
          <p:nvPr/>
        </p:nvSpPr>
        <p:spPr>
          <a:xfrm>
            <a:off x="5043761" y="6577888"/>
            <a:ext cx="426235" cy="426235"/>
          </a:xfrm>
          <a:custGeom>
            <a:avLst/>
            <a:gdLst/>
            <a:ahLst/>
            <a:cxnLst/>
            <a:rect l="l" t="t" r="r" b="b"/>
            <a:pathLst>
              <a:path w="426235" h="426235">
                <a:moveTo>
                  <a:pt x="0" y="0"/>
                </a:moveTo>
                <a:lnTo>
                  <a:pt x="426235" y="0"/>
                </a:lnTo>
                <a:lnTo>
                  <a:pt x="426235" y="426234"/>
                </a:lnTo>
                <a:lnTo>
                  <a:pt x="0" y="426234"/>
                </a:lnTo>
                <a:lnTo>
                  <a:pt x="0" y="0"/>
                </a:lnTo>
                <a:close/>
              </a:path>
            </a:pathLst>
          </a:custGeom>
          <a:blipFill>
            <a:blip r:embed="rId9"/>
            <a:stretch>
              <a:fillRect/>
            </a:stretch>
          </a:blipFill>
        </p:spPr>
      </p:sp>
      <p:sp>
        <p:nvSpPr>
          <p:cNvPr id="18" name="Freeform 18"/>
          <p:cNvSpPr/>
          <p:nvPr/>
        </p:nvSpPr>
        <p:spPr>
          <a:xfrm flipH="1">
            <a:off x="5166983" y="6649016"/>
            <a:ext cx="189948" cy="283979"/>
          </a:xfrm>
          <a:custGeom>
            <a:avLst/>
            <a:gdLst/>
            <a:ahLst/>
            <a:cxnLst/>
            <a:rect l="l" t="t" r="r" b="b"/>
            <a:pathLst>
              <a:path w="189948" h="283979">
                <a:moveTo>
                  <a:pt x="189948" y="0"/>
                </a:moveTo>
                <a:lnTo>
                  <a:pt x="0" y="0"/>
                </a:lnTo>
                <a:lnTo>
                  <a:pt x="0" y="283978"/>
                </a:lnTo>
                <a:lnTo>
                  <a:pt x="189948" y="283978"/>
                </a:lnTo>
                <a:lnTo>
                  <a:pt x="189948"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9" name="Freeform 19"/>
          <p:cNvSpPr/>
          <p:nvPr/>
        </p:nvSpPr>
        <p:spPr>
          <a:xfrm>
            <a:off x="15650472" y="4791487"/>
            <a:ext cx="426235" cy="426235"/>
          </a:xfrm>
          <a:custGeom>
            <a:avLst/>
            <a:gdLst/>
            <a:ahLst/>
            <a:cxnLst/>
            <a:rect l="l" t="t" r="r" b="b"/>
            <a:pathLst>
              <a:path w="426235" h="426235">
                <a:moveTo>
                  <a:pt x="0" y="0"/>
                </a:moveTo>
                <a:lnTo>
                  <a:pt x="426234" y="0"/>
                </a:lnTo>
                <a:lnTo>
                  <a:pt x="426234" y="426235"/>
                </a:lnTo>
                <a:lnTo>
                  <a:pt x="0" y="4262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Freeform 20"/>
          <p:cNvSpPr/>
          <p:nvPr/>
        </p:nvSpPr>
        <p:spPr>
          <a:xfrm rot="5400000">
            <a:off x="15768615" y="4862615"/>
            <a:ext cx="189948" cy="283979"/>
          </a:xfrm>
          <a:custGeom>
            <a:avLst/>
            <a:gdLst/>
            <a:ahLst/>
            <a:cxnLst/>
            <a:rect l="l" t="t" r="r" b="b"/>
            <a:pathLst>
              <a:path w="189948" h="283979">
                <a:moveTo>
                  <a:pt x="0" y="0"/>
                </a:moveTo>
                <a:lnTo>
                  <a:pt x="189948" y="0"/>
                </a:lnTo>
                <a:lnTo>
                  <a:pt x="189948" y="283979"/>
                </a:lnTo>
                <a:lnTo>
                  <a:pt x="0" y="2839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1" name="Freeform 21"/>
          <p:cNvSpPr/>
          <p:nvPr/>
        </p:nvSpPr>
        <p:spPr>
          <a:xfrm>
            <a:off x="10110559" y="6323702"/>
            <a:ext cx="934606" cy="934606"/>
          </a:xfrm>
          <a:custGeom>
            <a:avLst/>
            <a:gdLst/>
            <a:ahLst/>
            <a:cxnLst/>
            <a:rect l="l" t="t" r="r" b="b"/>
            <a:pathLst>
              <a:path w="934606" h="934606">
                <a:moveTo>
                  <a:pt x="0" y="0"/>
                </a:moveTo>
                <a:lnTo>
                  <a:pt x="934605" y="0"/>
                </a:lnTo>
                <a:lnTo>
                  <a:pt x="934605" y="934606"/>
                </a:lnTo>
                <a:lnTo>
                  <a:pt x="0" y="934606"/>
                </a:lnTo>
                <a:lnTo>
                  <a:pt x="0" y="0"/>
                </a:lnTo>
                <a:close/>
              </a:path>
            </a:pathLst>
          </a:custGeom>
          <a:blipFill>
            <a:blip r:embed="rId10"/>
            <a:stretch>
              <a:fillRect/>
            </a:stretch>
          </a:blipFill>
        </p:spPr>
      </p:sp>
      <p:grpSp>
        <p:nvGrpSpPr>
          <p:cNvPr id="22" name="Group 22"/>
          <p:cNvGrpSpPr/>
          <p:nvPr/>
        </p:nvGrpSpPr>
        <p:grpSpPr>
          <a:xfrm>
            <a:off x="6397275" y="6058937"/>
            <a:ext cx="1552575" cy="1552575"/>
            <a:chOff x="0" y="0"/>
            <a:chExt cx="2070100" cy="2070100"/>
          </a:xfrm>
        </p:grpSpPr>
        <p:sp>
          <p:nvSpPr>
            <p:cNvPr id="23" name="Freeform 23"/>
            <p:cNvSpPr/>
            <p:nvPr/>
          </p:nvSpPr>
          <p:spPr>
            <a:xfrm>
              <a:off x="0" y="0"/>
              <a:ext cx="2070100" cy="2070100"/>
            </a:xfrm>
            <a:custGeom>
              <a:avLst/>
              <a:gdLst/>
              <a:ahLst/>
              <a:cxnLst/>
              <a:rect l="l" t="t" r="r" b="b"/>
              <a:pathLst>
                <a:path w="2070100" h="2070100">
                  <a:moveTo>
                    <a:pt x="0" y="0"/>
                  </a:moveTo>
                  <a:lnTo>
                    <a:pt x="2070100" y="0"/>
                  </a:lnTo>
                  <a:lnTo>
                    <a:pt x="2070100" y="2070100"/>
                  </a:lnTo>
                  <a:lnTo>
                    <a:pt x="0" y="2070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4" name="Freeform 24"/>
            <p:cNvSpPr/>
            <p:nvPr/>
          </p:nvSpPr>
          <p:spPr>
            <a:xfrm>
              <a:off x="159901" y="159901"/>
              <a:ext cx="1750297" cy="1750297"/>
            </a:xfrm>
            <a:custGeom>
              <a:avLst/>
              <a:gdLst/>
              <a:ahLst/>
              <a:cxnLst/>
              <a:rect l="l" t="t" r="r" b="b"/>
              <a:pathLst>
                <a:path w="1750297" h="1750297">
                  <a:moveTo>
                    <a:pt x="0" y="0"/>
                  </a:moveTo>
                  <a:lnTo>
                    <a:pt x="1750297" y="0"/>
                  </a:lnTo>
                  <a:lnTo>
                    <a:pt x="1750297" y="1750297"/>
                  </a:lnTo>
                  <a:lnTo>
                    <a:pt x="0" y="17502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grpSp>
        <p:nvGrpSpPr>
          <p:cNvPr id="25" name="Group 25"/>
          <p:cNvGrpSpPr/>
          <p:nvPr/>
        </p:nvGrpSpPr>
        <p:grpSpPr>
          <a:xfrm>
            <a:off x="2967199" y="6058937"/>
            <a:ext cx="1552575" cy="1552575"/>
            <a:chOff x="0" y="0"/>
            <a:chExt cx="2070100" cy="2070100"/>
          </a:xfrm>
        </p:grpSpPr>
        <p:sp>
          <p:nvSpPr>
            <p:cNvPr id="26" name="Freeform 26"/>
            <p:cNvSpPr/>
            <p:nvPr/>
          </p:nvSpPr>
          <p:spPr>
            <a:xfrm>
              <a:off x="0" y="0"/>
              <a:ext cx="2070100" cy="2070100"/>
            </a:xfrm>
            <a:custGeom>
              <a:avLst/>
              <a:gdLst/>
              <a:ahLst/>
              <a:cxnLst/>
              <a:rect l="l" t="t" r="r" b="b"/>
              <a:pathLst>
                <a:path w="2070100" h="2070100">
                  <a:moveTo>
                    <a:pt x="0" y="0"/>
                  </a:moveTo>
                  <a:lnTo>
                    <a:pt x="2070100" y="0"/>
                  </a:lnTo>
                  <a:lnTo>
                    <a:pt x="2070100" y="2070100"/>
                  </a:lnTo>
                  <a:lnTo>
                    <a:pt x="0" y="2070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7" name="Freeform 27"/>
            <p:cNvSpPr/>
            <p:nvPr/>
          </p:nvSpPr>
          <p:spPr>
            <a:xfrm>
              <a:off x="159901" y="159901"/>
              <a:ext cx="1750297" cy="1750297"/>
            </a:xfrm>
            <a:custGeom>
              <a:avLst/>
              <a:gdLst/>
              <a:ahLst/>
              <a:cxnLst/>
              <a:rect l="l" t="t" r="r" b="b"/>
              <a:pathLst>
                <a:path w="1750297" h="1750297">
                  <a:moveTo>
                    <a:pt x="0" y="0"/>
                  </a:moveTo>
                  <a:lnTo>
                    <a:pt x="1750297" y="0"/>
                  </a:lnTo>
                  <a:lnTo>
                    <a:pt x="1750297" y="1750297"/>
                  </a:lnTo>
                  <a:lnTo>
                    <a:pt x="0" y="1750297"/>
                  </a:lnTo>
                  <a:lnTo>
                    <a:pt x="0" y="0"/>
                  </a:lnTo>
                  <a:close/>
                </a:path>
              </a:pathLst>
            </a:custGeom>
            <a:blipFill>
              <a:blip r:embed="rId11"/>
              <a:stretch>
                <a:fillRect/>
              </a:stretch>
            </a:blipFill>
          </p:spPr>
        </p:sp>
      </p:grpSp>
      <p:grpSp>
        <p:nvGrpSpPr>
          <p:cNvPr id="28" name="Group 28"/>
          <p:cNvGrpSpPr/>
          <p:nvPr/>
        </p:nvGrpSpPr>
        <p:grpSpPr>
          <a:xfrm>
            <a:off x="9805467" y="2588788"/>
            <a:ext cx="1552575" cy="1552575"/>
            <a:chOff x="0" y="0"/>
            <a:chExt cx="2070100" cy="2070100"/>
          </a:xfrm>
        </p:grpSpPr>
        <p:sp>
          <p:nvSpPr>
            <p:cNvPr id="29" name="Freeform 29"/>
            <p:cNvSpPr/>
            <p:nvPr/>
          </p:nvSpPr>
          <p:spPr>
            <a:xfrm>
              <a:off x="0" y="0"/>
              <a:ext cx="2070100" cy="2070100"/>
            </a:xfrm>
            <a:custGeom>
              <a:avLst/>
              <a:gdLst/>
              <a:ahLst/>
              <a:cxnLst/>
              <a:rect l="l" t="t" r="r" b="b"/>
              <a:pathLst>
                <a:path w="2070100" h="2070100">
                  <a:moveTo>
                    <a:pt x="0" y="0"/>
                  </a:moveTo>
                  <a:lnTo>
                    <a:pt x="2070100" y="0"/>
                  </a:lnTo>
                  <a:lnTo>
                    <a:pt x="2070100" y="2070100"/>
                  </a:lnTo>
                  <a:lnTo>
                    <a:pt x="0" y="2070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0" name="Freeform 30"/>
            <p:cNvSpPr/>
            <p:nvPr/>
          </p:nvSpPr>
          <p:spPr>
            <a:xfrm>
              <a:off x="159901" y="159901"/>
              <a:ext cx="1750297" cy="1750297"/>
            </a:xfrm>
            <a:custGeom>
              <a:avLst/>
              <a:gdLst/>
              <a:ahLst/>
              <a:cxnLst/>
              <a:rect l="l" t="t" r="r" b="b"/>
              <a:pathLst>
                <a:path w="1750297" h="1750297">
                  <a:moveTo>
                    <a:pt x="0" y="0"/>
                  </a:moveTo>
                  <a:lnTo>
                    <a:pt x="1750297" y="0"/>
                  </a:lnTo>
                  <a:lnTo>
                    <a:pt x="1750297" y="1750297"/>
                  </a:lnTo>
                  <a:lnTo>
                    <a:pt x="0" y="17502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31" name="Freeform 31"/>
          <p:cNvSpPr/>
          <p:nvPr/>
        </p:nvSpPr>
        <p:spPr>
          <a:xfrm>
            <a:off x="10101571" y="2883035"/>
            <a:ext cx="943594" cy="964080"/>
          </a:xfrm>
          <a:custGeom>
            <a:avLst/>
            <a:gdLst/>
            <a:ahLst/>
            <a:cxnLst/>
            <a:rect l="l" t="t" r="r" b="b"/>
            <a:pathLst>
              <a:path w="943594" h="964080">
                <a:moveTo>
                  <a:pt x="0" y="0"/>
                </a:moveTo>
                <a:lnTo>
                  <a:pt x="943593" y="0"/>
                </a:lnTo>
                <a:lnTo>
                  <a:pt x="943593" y="964080"/>
                </a:lnTo>
                <a:lnTo>
                  <a:pt x="0" y="964080"/>
                </a:lnTo>
                <a:lnTo>
                  <a:pt x="0" y="0"/>
                </a:lnTo>
                <a:close/>
              </a:path>
            </a:pathLst>
          </a:custGeom>
          <a:blipFill>
            <a:blip r:embed="rId12"/>
            <a:stretch>
              <a:fillRect/>
            </a:stretch>
          </a:blipFill>
        </p:spPr>
      </p:sp>
      <p:grpSp>
        <p:nvGrpSpPr>
          <p:cNvPr id="32" name="Group 32"/>
          <p:cNvGrpSpPr/>
          <p:nvPr/>
        </p:nvGrpSpPr>
        <p:grpSpPr>
          <a:xfrm>
            <a:off x="13448335" y="6014718"/>
            <a:ext cx="1552575" cy="1552575"/>
            <a:chOff x="0" y="0"/>
            <a:chExt cx="2070100" cy="2070100"/>
          </a:xfrm>
        </p:grpSpPr>
        <p:sp>
          <p:nvSpPr>
            <p:cNvPr id="33" name="Freeform 33"/>
            <p:cNvSpPr/>
            <p:nvPr/>
          </p:nvSpPr>
          <p:spPr>
            <a:xfrm>
              <a:off x="0" y="0"/>
              <a:ext cx="2070100" cy="2070100"/>
            </a:xfrm>
            <a:custGeom>
              <a:avLst/>
              <a:gdLst/>
              <a:ahLst/>
              <a:cxnLst/>
              <a:rect l="l" t="t" r="r" b="b"/>
              <a:pathLst>
                <a:path w="2070100" h="2070100">
                  <a:moveTo>
                    <a:pt x="0" y="0"/>
                  </a:moveTo>
                  <a:lnTo>
                    <a:pt x="2070100" y="0"/>
                  </a:lnTo>
                  <a:lnTo>
                    <a:pt x="2070100" y="2070100"/>
                  </a:lnTo>
                  <a:lnTo>
                    <a:pt x="0" y="2070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4" name="Freeform 34"/>
            <p:cNvSpPr/>
            <p:nvPr/>
          </p:nvSpPr>
          <p:spPr>
            <a:xfrm>
              <a:off x="159901" y="159901"/>
              <a:ext cx="1750297" cy="1750297"/>
            </a:xfrm>
            <a:custGeom>
              <a:avLst/>
              <a:gdLst/>
              <a:ahLst/>
              <a:cxnLst/>
              <a:rect l="l" t="t" r="r" b="b"/>
              <a:pathLst>
                <a:path w="1750297" h="1750297">
                  <a:moveTo>
                    <a:pt x="0" y="0"/>
                  </a:moveTo>
                  <a:lnTo>
                    <a:pt x="1750297" y="0"/>
                  </a:lnTo>
                  <a:lnTo>
                    <a:pt x="1750297" y="1750297"/>
                  </a:lnTo>
                  <a:lnTo>
                    <a:pt x="0" y="17502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35" name="Freeform 35"/>
          <p:cNvSpPr/>
          <p:nvPr/>
        </p:nvSpPr>
        <p:spPr>
          <a:xfrm>
            <a:off x="13584058" y="6295707"/>
            <a:ext cx="1275942" cy="990595"/>
          </a:xfrm>
          <a:custGeom>
            <a:avLst/>
            <a:gdLst/>
            <a:ahLst/>
            <a:cxnLst/>
            <a:rect l="l" t="t" r="r" b="b"/>
            <a:pathLst>
              <a:path w="1275942" h="990595">
                <a:moveTo>
                  <a:pt x="0" y="0"/>
                </a:moveTo>
                <a:lnTo>
                  <a:pt x="1275942" y="0"/>
                </a:lnTo>
                <a:lnTo>
                  <a:pt x="1275942" y="990595"/>
                </a:lnTo>
                <a:lnTo>
                  <a:pt x="0" y="99059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grpSp>
        <p:nvGrpSpPr>
          <p:cNvPr id="36" name="Group 36"/>
          <p:cNvGrpSpPr/>
          <p:nvPr/>
        </p:nvGrpSpPr>
        <p:grpSpPr>
          <a:xfrm>
            <a:off x="13448335" y="2633007"/>
            <a:ext cx="1552575" cy="1552575"/>
            <a:chOff x="0" y="0"/>
            <a:chExt cx="2070100" cy="2070100"/>
          </a:xfrm>
        </p:grpSpPr>
        <p:sp>
          <p:nvSpPr>
            <p:cNvPr id="37" name="Freeform 37"/>
            <p:cNvSpPr/>
            <p:nvPr/>
          </p:nvSpPr>
          <p:spPr>
            <a:xfrm>
              <a:off x="0" y="0"/>
              <a:ext cx="2070100" cy="2070100"/>
            </a:xfrm>
            <a:custGeom>
              <a:avLst/>
              <a:gdLst/>
              <a:ahLst/>
              <a:cxnLst/>
              <a:rect l="l" t="t" r="r" b="b"/>
              <a:pathLst>
                <a:path w="2070100" h="2070100">
                  <a:moveTo>
                    <a:pt x="0" y="0"/>
                  </a:moveTo>
                  <a:lnTo>
                    <a:pt x="2070100" y="0"/>
                  </a:lnTo>
                  <a:lnTo>
                    <a:pt x="2070100" y="2070100"/>
                  </a:lnTo>
                  <a:lnTo>
                    <a:pt x="0" y="2070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8" name="Freeform 38"/>
            <p:cNvSpPr/>
            <p:nvPr/>
          </p:nvSpPr>
          <p:spPr>
            <a:xfrm>
              <a:off x="159901" y="159901"/>
              <a:ext cx="1750297" cy="1750297"/>
            </a:xfrm>
            <a:custGeom>
              <a:avLst/>
              <a:gdLst/>
              <a:ahLst/>
              <a:cxnLst/>
              <a:rect l="l" t="t" r="r" b="b"/>
              <a:pathLst>
                <a:path w="1750297" h="1750297">
                  <a:moveTo>
                    <a:pt x="0" y="0"/>
                  </a:moveTo>
                  <a:lnTo>
                    <a:pt x="1750297" y="0"/>
                  </a:lnTo>
                  <a:lnTo>
                    <a:pt x="1750297" y="1750297"/>
                  </a:lnTo>
                  <a:lnTo>
                    <a:pt x="0" y="1750297"/>
                  </a:lnTo>
                  <a:lnTo>
                    <a:pt x="0" y="0"/>
                  </a:lnTo>
                  <a:close/>
                </a:path>
              </a:pathLst>
            </a:custGeom>
            <a:blipFill>
              <a:blip r:embed="rId11"/>
              <a:stretch>
                <a:fillRect/>
              </a:stretch>
            </a:blipFill>
          </p:spPr>
        </p:sp>
      </p:grpSp>
      <p:grpSp>
        <p:nvGrpSpPr>
          <p:cNvPr id="39" name="Group 39"/>
          <p:cNvGrpSpPr/>
          <p:nvPr/>
        </p:nvGrpSpPr>
        <p:grpSpPr>
          <a:xfrm>
            <a:off x="6397275" y="2648769"/>
            <a:ext cx="1552575" cy="1552575"/>
            <a:chOff x="0" y="0"/>
            <a:chExt cx="2070100" cy="2070100"/>
          </a:xfrm>
        </p:grpSpPr>
        <p:sp>
          <p:nvSpPr>
            <p:cNvPr id="40" name="Freeform 40"/>
            <p:cNvSpPr/>
            <p:nvPr/>
          </p:nvSpPr>
          <p:spPr>
            <a:xfrm>
              <a:off x="0" y="0"/>
              <a:ext cx="2070100" cy="2070100"/>
            </a:xfrm>
            <a:custGeom>
              <a:avLst/>
              <a:gdLst/>
              <a:ahLst/>
              <a:cxnLst/>
              <a:rect l="l" t="t" r="r" b="b"/>
              <a:pathLst>
                <a:path w="2070100" h="2070100">
                  <a:moveTo>
                    <a:pt x="0" y="0"/>
                  </a:moveTo>
                  <a:lnTo>
                    <a:pt x="2070100" y="0"/>
                  </a:lnTo>
                  <a:lnTo>
                    <a:pt x="2070100" y="2070100"/>
                  </a:lnTo>
                  <a:lnTo>
                    <a:pt x="0" y="2070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1" name="Freeform 41"/>
            <p:cNvSpPr/>
            <p:nvPr/>
          </p:nvSpPr>
          <p:spPr>
            <a:xfrm>
              <a:off x="159901" y="159901"/>
              <a:ext cx="1750297" cy="1750297"/>
            </a:xfrm>
            <a:custGeom>
              <a:avLst/>
              <a:gdLst/>
              <a:ahLst/>
              <a:cxnLst/>
              <a:rect l="l" t="t" r="r" b="b"/>
              <a:pathLst>
                <a:path w="1750297" h="1750297">
                  <a:moveTo>
                    <a:pt x="0" y="0"/>
                  </a:moveTo>
                  <a:lnTo>
                    <a:pt x="1750297" y="0"/>
                  </a:lnTo>
                  <a:lnTo>
                    <a:pt x="1750297" y="1750297"/>
                  </a:lnTo>
                  <a:lnTo>
                    <a:pt x="0" y="17502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42" name="Freeform 42"/>
          <p:cNvSpPr/>
          <p:nvPr/>
        </p:nvSpPr>
        <p:spPr>
          <a:xfrm>
            <a:off x="6665766" y="2907957"/>
            <a:ext cx="1034199" cy="1034199"/>
          </a:xfrm>
          <a:custGeom>
            <a:avLst/>
            <a:gdLst/>
            <a:ahLst/>
            <a:cxnLst/>
            <a:rect l="l" t="t" r="r" b="b"/>
            <a:pathLst>
              <a:path w="1034199" h="1034199">
                <a:moveTo>
                  <a:pt x="0" y="0"/>
                </a:moveTo>
                <a:lnTo>
                  <a:pt x="1034198" y="0"/>
                </a:lnTo>
                <a:lnTo>
                  <a:pt x="1034198" y="1034199"/>
                </a:lnTo>
                <a:lnTo>
                  <a:pt x="0" y="103419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43" name="TextBox 43"/>
          <p:cNvSpPr txBox="1"/>
          <p:nvPr/>
        </p:nvSpPr>
        <p:spPr>
          <a:xfrm>
            <a:off x="13088671" y="7528236"/>
            <a:ext cx="2296914" cy="555199"/>
          </a:xfrm>
          <a:prstGeom prst="rect">
            <a:avLst/>
          </a:prstGeom>
        </p:spPr>
        <p:txBody>
          <a:bodyPr lIns="0" tIns="0" rIns="0" bIns="0" rtlCol="0" anchor="t">
            <a:spAutoFit/>
          </a:bodyPr>
          <a:lstStyle/>
          <a:p>
            <a:pPr algn="ctr">
              <a:lnSpc>
                <a:spcPts val="4577"/>
              </a:lnSpc>
            </a:pPr>
            <a:r>
              <a:rPr lang="en-US" sz="3269" b="1">
                <a:solidFill>
                  <a:srgbClr val="00154F"/>
                </a:solidFill>
                <a:latin typeface="DM Sans Bold"/>
                <a:ea typeface="DM Sans Bold"/>
                <a:cs typeface="DM Sans Bold"/>
                <a:sym typeface="DM Sans Bold"/>
              </a:rPr>
              <a:t>Programing</a:t>
            </a:r>
          </a:p>
        </p:txBody>
      </p:sp>
      <p:sp>
        <p:nvSpPr>
          <p:cNvPr id="44" name="Freeform 44"/>
          <p:cNvSpPr/>
          <p:nvPr/>
        </p:nvSpPr>
        <p:spPr>
          <a:xfrm flipH="1">
            <a:off x="1530421" y="2077697"/>
            <a:ext cx="4409654" cy="2926908"/>
          </a:xfrm>
          <a:custGeom>
            <a:avLst/>
            <a:gdLst/>
            <a:ahLst/>
            <a:cxnLst/>
            <a:rect l="l" t="t" r="r" b="b"/>
            <a:pathLst>
              <a:path w="4409654" h="2926908">
                <a:moveTo>
                  <a:pt x="4409654" y="0"/>
                </a:moveTo>
                <a:lnTo>
                  <a:pt x="0" y="0"/>
                </a:lnTo>
                <a:lnTo>
                  <a:pt x="0" y="2926908"/>
                </a:lnTo>
                <a:lnTo>
                  <a:pt x="4409654" y="2926908"/>
                </a:lnTo>
                <a:lnTo>
                  <a:pt x="4409654" y="0"/>
                </a:lnTo>
                <a:close/>
              </a:path>
            </a:pathLst>
          </a:custGeom>
          <a:blipFill>
            <a:blip r:embed="rId17"/>
            <a:stretch>
              <a:fillRect/>
            </a:stretch>
          </a:blipFill>
        </p:spPr>
      </p:sp>
      <p:sp>
        <p:nvSpPr>
          <p:cNvPr id="45" name="Freeform 45"/>
          <p:cNvSpPr/>
          <p:nvPr/>
        </p:nvSpPr>
        <p:spPr>
          <a:xfrm>
            <a:off x="179393" y="5736411"/>
            <a:ext cx="2373150" cy="2373150"/>
          </a:xfrm>
          <a:custGeom>
            <a:avLst/>
            <a:gdLst/>
            <a:ahLst/>
            <a:cxnLst/>
            <a:rect l="l" t="t" r="r" b="b"/>
            <a:pathLst>
              <a:path w="2373150" h="2373150">
                <a:moveTo>
                  <a:pt x="0" y="0"/>
                </a:moveTo>
                <a:lnTo>
                  <a:pt x="2373150" y="0"/>
                </a:lnTo>
                <a:lnTo>
                  <a:pt x="2373150" y="2373150"/>
                </a:lnTo>
                <a:lnTo>
                  <a:pt x="0" y="2373150"/>
                </a:lnTo>
                <a:lnTo>
                  <a:pt x="0" y="0"/>
                </a:lnTo>
                <a:close/>
              </a:path>
            </a:pathLst>
          </a:custGeom>
          <a:blipFill>
            <a:blip r:embed="rId18">
              <a:alphaModFix amt="78000"/>
            </a:blip>
            <a:stretch>
              <a:fillRect/>
            </a:stretch>
          </a:blipFill>
        </p:spPr>
      </p:sp>
      <p:sp>
        <p:nvSpPr>
          <p:cNvPr id="46" name="Freeform 46"/>
          <p:cNvSpPr/>
          <p:nvPr/>
        </p:nvSpPr>
        <p:spPr>
          <a:xfrm>
            <a:off x="5334616" y="338280"/>
            <a:ext cx="6924413" cy="2120602"/>
          </a:xfrm>
          <a:custGeom>
            <a:avLst/>
            <a:gdLst/>
            <a:ahLst/>
            <a:cxnLst/>
            <a:rect l="l" t="t" r="r" b="b"/>
            <a:pathLst>
              <a:path w="6924413" h="2120602">
                <a:moveTo>
                  <a:pt x="0" y="0"/>
                </a:moveTo>
                <a:lnTo>
                  <a:pt x="6924414" y="0"/>
                </a:lnTo>
                <a:lnTo>
                  <a:pt x="6924414" y="2120602"/>
                </a:lnTo>
                <a:lnTo>
                  <a:pt x="0" y="212060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grpSp>
        <p:nvGrpSpPr>
          <p:cNvPr id="47" name="Group 47"/>
          <p:cNvGrpSpPr/>
          <p:nvPr/>
        </p:nvGrpSpPr>
        <p:grpSpPr>
          <a:xfrm>
            <a:off x="2948261" y="6058937"/>
            <a:ext cx="1552575" cy="1552575"/>
            <a:chOff x="0" y="0"/>
            <a:chExt cx="2070100" cy="2070100"/>
          </a:xfrm>
        </p:grpSpPr>
        <p:sp>
          <p:nvSpPr>
            <p:cNvPr id="48" name="Freeform 48"/>
            <p:cNvSpPr/>
            <p:nvPr/>
          </p:nvSpPr>
          <p:spPr>
            <a:xfrm>
              <a:off x="0" y="0"/>
              <a:ext cx="2070100" cy="2070100"/>
            </a:xfrm>
            <a:custGeom>
              <a:avLst/>
              <a:gdLst/>
              <a:ahLst/>
              <a:cxnLst/>
              <a:rect l="l" t="t" r="r" b="b"/>
              <a:pathLst>
                <a:path w="2070100" h="2070100">
                  <a:moveTo>
                    <a:pt x="0" y="0"/>
                  </a:moveTo>
                  <a:lnTo>
                    <a:pt x="2070100" y="0"/>
                  </a:lnTo>
                  <a:lnTo>
                    <a:pt x="2070100" y="2070100"/>
                  </a:lnTo>
                  <a:lnTo>
                    <a:pt x="0" y="2070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9" name="Freeform 49"/>
            <p:cNvSpPr/>
            <p:nvPr/>
          </p:nvSpPr>
          <p:spPr>
            <a:xfrm>
              <a:off x="159901" y="159901"/>
              <a:ext cx="1750297" cy="1750297"/>
            </a:xfrm>
            <a:custGeom>
              <a:avLst/>
              <a:gdLst/>
              <a:ahLst/>
              <a:cxnLst/>
              <a:rect l="l" t="t" r="r" b="b"/>
              <a:pathLst>
                <a:path w="1750297" h="1750297">
                  <a:moveTo>
                    <a:pt x="0" y="0"/>
                  </a:moveTo>
                  <a:lnTo>
                    <a:pt x="1750297" y="0"/>
                  </a:lnTo>
                  <a:lnTo>
                    <a:pt x="1750297" y="1750297"/>
                  </a:lnTo>
                  <a:lnTo>
                    <a:pt x="0" y="17502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50" name="Freeform 50"/>
          <p:cNvSpPr/>
          <p:nvPr/>
        </p:nvSpPr>
        <p:spPr>
          <a:xfrm>
            <a:off x="3329036" y="6295707"/>
            <a:ext cx="828900" cy="1020185"/>
          </a:xfrm>
          <a:custGeom>
            <a:avLst/>
            <a:gdLst/>
            <a:ahLst/>
            <a:cxnLst/>
            <a:rect l="l" t="t" r="r" b="b"/>
            <a:pathLst>
              <a:path w="828900" h="1020185">
                <a:moveTo>
                  <a:pt x="0" y="0"/>
                </a:moveTo>
                <a:lnTo>
                  <a:pt x="828900" y="0"/>
                </a:lnTo>
                <a:lnTo>
                  <a:pt x="828900" y="1020185"/>
                </a:lnTo>
                <a:lnTo>
                  <a:pt x="0" y="1020185"/>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sp>
        <p:nvSpPr>
          <p:cNvPr id="51" name="Freeform 51"/>
          <p:cNvSpPr/>
          <p:nvPr/>
        </p:nvSpPr>
        <p:spPr>
          <a:xfrm>
            <a:off x="6741966" y="6323702"/>
            <a:ext cx="841362" cy="1083881"/>
          </a:xfrm>
          <a:custGeom>
            <a:avLst/>
            <a:gdLst/>
            <a:ahLst/>
            <a:cxnLst/>
            <a:rect l="l" t="t" r="r" b="b"/>
            <a:pathLst>
              <a:path w="841362" h="1083881">
                <a:moveTo>
                  <a:pt x="0" y="0"/>
                </a:moveTo>
                <a:lnTo>
                  <a:pt x="841362" y="0"/>
                </a:lnTo>
                <a:lnTo>
                  <a:pt x="841362" y="1083881"/>
                </a:lnTo>
                <a:lnTo>
                  <a:pt x="0" y="1083881"/>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52" name="TextBox 52"/>
          <p:cNvSpPr txBox="1"/>
          <p:nvPr/>
        </p:nvSpPr>
        <p:spPr>
          <a:xfrm>
            <a:off x="5794232" y="1211884"/>
            <a:ext cx="6003231" cy="573418"/>
          </a:xfrm>
          <a:prstGeom prst="rect">
            <a:avLst/>
          </a:prstGeom>
        </p:spPr>
        <p:txBody>
          <a:bodyPr lIns="0" tIns="0" rIns="0" bIns="0" rtlCol="0" anchor="t">
            <a:spAutoFit/>
          </a:bodyPr>
          <a:lstStyle/>
          <a:p>
            <a:pPr algn="l">
              <a:lnSpc>
                <a:spcPts val="4081"/>
              </a:lnSpc>
            </a:pPr>
            <a:r>
              <a:rPr lang="en-US" sz="5101" b="1">
                <a:solidFill>
                  <a:srgbClr val="00154F"/>
                </a:solidFill>
                <a:latin typeface="Montserrat Bold"/>
                <a:ea typeface="Montserrat Bold"/>
                <a:cs typeface="Montserrat Bold"/>
                <a:sym typeface="Montserrat Bold"/>
              </a:rPr>
              <a:t>Table of Contents</a:t>
            </a:r>
          </a:p>
        </p:txBody>
      </p:sp>
      <p:sp>
        <p:nvSpPr>
          <p:cNvPr id="53" name="TextBox 53"/>
          <p:cNvSpPr txBox="1"/>
          <p:nvPr/>
        </p:nvSpPr>
        <p:spPr>
          <a:xfrm>
            <a:off x="5925433" y="4154132"/>
            <a:ext cx="2514865" cy="555199"/>
          </a:xfrm>
          <a:prstGeom prst="rect">
            <a:avLst/>
          </a:prstGeom>
        </p:spPr>
        <p:txBody>
          <a:bodyPr lIns="0" tIns="0" rIns="0" bIns="0" rtlCol="0" anchor="t">
            <a:spAutoFit/>
          </a:bodyPr>
          <a:lstStyle/>
          <a:p>
            <a:pPr algn="ctr">
              <a:lnSpc>
                <a:spcPts val="4577"/>
              </a:lnSpc>
            </a:pPr>
            <a:r>
              <a:rPr lang="en-US" sz="3269" b="1">
                <a:solidFill>
                  <a:srgbClr val="00154F"/>
                </a:solidFill>
                <a:latin typeface="DM Sans Bold"/>
                <a:ea typeface="DM Sans Bold"/>
                <a:cs typeface="DM Sans Bold"/>
                <a:sym typeface="DM Sans Bold"/>
              </a:rPr>
              <a:t>Introduction</a:t>
            </a:r>
          </a:p>
        </p:txBody>
      </p:sp>
      <p:sp>
        <p:nvSpPr>
          <p:cNvPr id="54" name="TextBox 54"/>
          <p:cNvSpPr txBox="1"/>
          <p:nvPr/>
        </p:nvSpPr>
        <p:spPr>
          <a:xfrm>
            <a:off x="9481862" y="4154132"/>
            <a:ext cx="2315600" cy="555199"/>
          </a:xfrm>
          <a:prstGeom prst="rect">
            <a:avLst/>
          </a:prstGeom>
        </p:spPr>
        <p:txBody>
          <a:bodyPr lIns="0" tIns="0" rIns="0" bIns="0" rtlCol="0" anchor="t">
            <a:spAutoFit/>
          </a:bodyPr>
          <a:lstStyle/>
          <a:p>
            <a:pPr algn="ctr">
              <a:lnSpc>
                <a:spcPts val="4577"/>
              </a:lnSpc>
            </a:pPr>
            <a:r>
              <a:rPr lang="en-US" sz="3269" b="1">
                <a:solidFill>
                  <a:srgbClr val="00154F"/>
                </a:solidFill>
                <a:latin typeface="DM Sans Bold"/>
                <a:ea typeface="DM Sans Bold"/>
                <a:cs typeface="DM Sans Bold"/>
                <a:sym typeface="DM Sans Bold"/>
              </a:rPr>
              <a:t>Mechanical</a:t>
            </a:r>
          </a:p>
        </p:txBody>
      </p:sp>
      <p:sp>
        <p:nvSpPr>
          <p:cNvPr id="55" name="TextBox 55"/>
          <p:cNvSpPr txBox="1"/>
          <p:nvPr/>
        </p:nvSpPr>
        <p:spPr>
          <a:xfrm>
            <a:off x="13231884" y="4144194"/>
            <a:ext cx="1985477" cy="555199"/>
          </a:xfrm>
          <a:prstGeom prst="rect">
            <a:avLst/>
          </a:prstGeom>
        </p:spPr>
        <p:txBody>
          <a:bodyPr lIns="0" tIns="0" rIns="0" bIns="0" rtlCol="0" anchor="t">
            <a:spAutoFit/>
          </a:bodyPr>
          <a:lstStyle/>
          <a:p>
            <a:pPr algn="ctr">
              <a:lnSpc>
                <a:spcPts val="4577"/>
              </a:lnSpc>
            </a:pPr>
            <a:r>
              <a:rPr lang="en-US" sz="3269" b="1">
                <a:solidFill>
                  <a:srgbClr val="00154F"/>
                </a:solidFill>
                <a:latin typeface="DM Sans Bold"/>
                <a:ea typeface="DM Sans Bold"/>
                <a:cs typeface="DM Sans Bold"/>
                <a:sym typeface="DM Sans Bold"/>
              </a:rPr>
              <a:t>Electrical</a:t>
            </a:r>
          </a:p>
        </p:txBody>
      </p:sp>
      <p:sp>
        <p:nvSpPr>
          <p:cNvPr id="56" name="TextBox 56"/>
          <p:cNvSpPr txBox="1"/>
          <p:nvPr/>
        </p:nvSpPr>
        <p:spPr>
          <a:xfrm>
            <a:off x="2552543" y="7563409"/>
            <a:ext cx="2491218" cy="555199"/>
          </a:xfrm>
          <a:prstGeom prst="rect">
            <a:avLst/>
          </a:prstGeom>
        </p:spPr>
        <p:txBody>
          <a:bodyPr lIns="0" tIns="0" rIns="0" bIns="0" rtlCol="0" anchor="t">
            <a:spAutoFit/>
          </a:bodyPr>
          <a:lstStyle/>
          <a:p>
            <a:pPr algn="ctr">
              <a:lnSpc>
                <a:spcPts val="4577"/>
              </a:lnSpc>
            </a:pPr>
            <a:r>
              <a:rPr lang="en-US" sz="3269" b="1">
                <a:solidFill>
                  <a:srgbClr val="00154F"/>
                </a:solidFill>
                <a:latin typeface="DM Sans Bold"/>
                <a:ea typeface="DM Sans Bold"/>
                <a:cs typeface="DM Sans Bold"/>
                <a:sym typeface="DM Sans Bold"/>
              </a:rPr>
              <a:t>Future Work</a:t>
            </a:r>
          </a:p>
        </p:txBody>
      </p:sp>
      <p:sp>
        <p:nvSpPr>
          <p:cNvPr id="57" name="TextBox 57"/>
          <p:cNvSpPr txBox="1"/>
          <p:nvPr/>
        </p:nvSpPr>
        <p:spPr>
          <a:xfrm>
            <a:off x="9525642" y="7563409"/>
            <a:ext cx="2095451" cy="555133"/>
          </a:xfrm>
          <a:prstGeom prst="rect">
            <a:avLst/>
          </a:prstGeom>
        </p:spPr>
        <p:txBody>
          <a:bodyPr lIns="0" tIns="0" rIns="0" bIns="0" rtlCol="0" anchor="t">
            <a:spAutoFit/>
          </a:bodyPr>
          <a:lstStyle/>
          <a:p>
            <a:pPr algn="ctr">
              <a:lnSpc>
                <a:spcPts val="4577"/>
              </a:lnSpc>
            </a:pPr>
            <a:r>
              <a:rPr lang="en-US" sz="3269" b="1">
                <a:solidFill>
                  <a:srgbClr val="00154F"/>
                </a:solidFill>
                <a:latin typeface="DM Sans Bold"/>
                <a:ea typeface="DM Sans Bold"/>
                <a:cs typeface="DM Sans Bold"/>
                <a:sym typeface="DM Sans Bold"/>
              </a:rPr>
              <a:t>Testing</a:t>
            </a:r>
          </a:p>
        </p:txBody>
      </p:sp>
      <p:sp>
        <p:nvSpPr>
          <p:cNvPr id="58" name="TextBox 58"/>
          <p:cNvSpPr txBox="1"/>
          <p:nvPr/>
        </p:nvSpPr>
        <p:spPr>
          <a:xfrm>
            <a:off x="6047512" y="7554362"/>
            <a:ext cx="2252100" cy="555199"/>
          </a:xfrm>
          <a:prstGeom prst="rect">
            <a:avLst/>
          </a:prstGeom>
        </p:spPr>
        <p:txBody>
          <a:bodyPr lIns="0" tIns="0" rIns="0" bIns="0" rtlCol="0" anchor="t">
            <a:spAutoFit/>
          </a:bodyPr>
          <a:lstStyle/>
          <a:p>
            <a:pPr algn="ctr">
              <a:lnSpc>
                <a:spcPts val="4577"/>
              </a:lnSpc>
            </a:pPr>
            <a:r>
              <a:rPr lang="en-US" sz="3269" b="1">
                <a:solidFill>
                  <a:srgbClr val="00154F"/>
                </a:solidFill>
                <a:latin typeface="DM Sans Bold"/>
                <a:ea typeface="DM Sans Bold"/>
                <a:cs typeface="DM Sans Bold"/>
                <a:sym typeface="DM Sans Bold"/>
              </a:rPr>
              <a:t>Conclusion</a:t>
            </a:r>
          </a:p>
        </p:txBody>
      </p:sp>
      <p:sp>
        <p:nvSpPr>
          <p:cNvPr id="59" name="Freeform 59"/>
          <p:cNvSpPr/>
          <p:nvPr/>
        </p:nvSpPr>
        <p:spPr>
          <a:xfrm>
            <a:off x="12275545" y="6730288"/>
            <a:ext cx="426235" cy="426235"/>
          </a:xfrm>
          <a:custGeom>
            <a:avLst/>
            <a:gdLst/>
            <a:ahLst/>
            <a:cxnLst/>
            <a:rect l="l" t="t" r="r" b="b"/>
            <a:pathLst>
              <a:path w="426235" h="426235">
                <a:moveTo>
                  <a:pt x="0" y="0"/>
                </a:moveTo>
                <a:lnTo>
                  <a:pt x="426235" y="0"/>
                </a:lnTo>
                <a:lnTo>
                  <a:pt x="426235" y="426234"/>
                </a:lnTo>
                <a:lnTo>
                  <a:pt x="0" y="4262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60" name="Group 60"/>
          <p:cNvGrpSpPr/>
          <p:nvPr/>
        </p:nvGrpSpPr>
        <p:grpSpPr>
          <a:xfrm>
            <a:off x="13349480" y="2629719"/>
            <a:ext cx="1552575" cy="1552575"/>
            <a:chOff x="0" y="0"/>
            <a:chExt cx="2070100" cy="2070100"/>
          </a:xfrm>
        </p:grpSpPr>
        <p:sp>
          <p:nvSpPr>
            <p:cNvPr id="61" name="Freeform 61"/>
            <p:cNvSpPr/>
            <p:nvPr/>
          </p:nvSpPr>
          <p:spPr>
            <a:xfrm>
              <a:off x="0" y="0"/>
              <a:ext cx="2070100" cy="2070100"/>
            </a:xfrm>
            <a:custGeom>
              <a:avLst/>
              <a:gdLst/>
              <a:ahLst/>
              <a:cxnLst/>
              <a:rect l="l" t="t" r="r" b="b"/>
              <a:pathLst>
                <a:path w="2070100" h="2070100">
                  <a:moveTo>
                    <a:pt x="0" y="0"/>
                  </a:moveTo>
                  <a:lnTo>
                    <a:pt x="2070100" y="0"/>
                  </a:lnTo>
                  <a:lnTo>
                    <a:pt x="2070100" y="2070100"/>
                  </a:lnTo>
                  <a:lnTo>
                    <a:pt x="0" y="2070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2" name="Freeform 62"/>
            <p:cNvSpPr/>
            <p:nvPr/>
          </p:nvSpPr>
          <p:spPr>
            <a:xfrm>
              <a:off x="159901" y="159901"/>
              <a:ext cx="1750297" cy="1750297"/>
            </a:xfrm>
            <a:custGeom>
              <a:avLst/>
              <a:gdLst/>
              <a:ahLst/>
              <a:cxnLst/>
              <a:rect l="l" t="t" r="r" b="b"/>
              <a:pathLst>
                <a:path w="1750297" h="1750297">
                  <a:moveTo>
                    <a:pt x="0" y="0"/>
                  </a:moveTo>
                  <a:lnTo>
                    <a:pt x="1750297" y="0"/>
                  </a:lnTo>
                  <a:lnTo>
                    <a:pt x="1750297" y="1750297"/>
                  </a:lnTo>
                  <a:lnTo>
                    <a:pt x="0" y="17502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63" name="Freeform 63"/>
          <p:cNvSpPr/>
          <p:nvPr/>
        </p:nvSpPr>
        <p:spPr>
          <a:xfrm>
            <a:off x="13454255" y="2815086"/>
            <a:ext cx="1281127" cy="1181840"/>
          </a:xfrm>
          <a:custGeom>
            <a:avLst/>
            <a:gdLst/>
            <a:ahLst/>
            <a:cxnLst/>
            <a:rect l="l" t="t" r="r" b="b"/>
            <a:pathLst>
              <a:path w="1281127" h="1181840">
                <a:moveTo>
                  <a:pt x="0" y="0"/>
                </a:moveTo>
                <a:lnTo>
                  <a:pt x="1281127" y="0"/>
                </a:lnTo>
                <a:lnTo>
                  <a:pt x="1281127" y="1181840"/>
                </a:lnTo>
                <a:lnTo>
                  <a:pt x="0" y="1181840"/>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9654297" y="3197019"/>
            <a:ext cx="8379081" cy="4797837"/>
          </a:xfrm>
          <a:custGeom>
            <a:avLst/>
            <a:gdLst/>
            <a:ahLst/>
            <a:cxnLst/>
            <a:rect l="l" t="t" r="r" b="b"/>
            <a:pathLst>
              <a:path w="8379081" h="4797837">
                <a:moveTo>
                  <a:pt x="0" y="0"/>
                </a:moveTo>
                <a:lnTo>
                  <a:pt x="8379082" y="0"/>
                </a:lnTo>
                <a:lnTo>
                  <a:pt x="8379082" y="4797837"/>
                </a:lnTo>
                <a:lnTo>
                  <a:pt x="0" y="4797837"/>
                </a:lnTo>
                <a:lnTo>
                  <a:pt x="0" y="0"/>
                </a:lnTo>
                <a:close/>
              </a:path>
            </a:pathLst>
          </a:custGeom>
          <a:blipFill>
            <a:blip r:embed="rId3"/>
            <a:stretch>
              <a:fillRect l="-676"/>
            </a:stretch>
          </a:blipFill>
        </p:spPr>
      </p:sp>
      <p:sp>
        <p:nvSpPr>
          <p:cNvPr id="4" name="TextBox 4"/>
          <p:cNvSpPr txBox="1"/>
          <p:nvPr/>
        </p:nvSpPr>
        <p:spPr>
          <a:xfrm>
            <a:off x="-2347726" y="2435019"/>
            <a:ext cx="11715298" cy="762000"/>
          </a:xfrm>
          <a:prstGeom prst="rect">
            <a:avLst/>
          </a:prstGeom>
        </p:spPr>
        <p:txBody>
          <a:bodyPr lIns="0" tIns="0" rIns="0" bIns="0" rtlCol="0" anchor="t">
            <a:spAutoFit/>
          </a:bodyPr>
          <a:lstStyle/>
          <a:p>
            <a:pPr algn="ctr">
              <a:lnSpc>
                <a:spcPts val="6299"/>
              </a:lnSpc>
            </a:pPr>
            <a:r>
              <a:rPr lang="en-US" sz="4500" b="1">
                <a:solidFill>
                  <a:srgbClr val="252930"/>
                </a:solidFill>
                <a:latin typeface="Montserrat Bold"/>
                <a:ea typeface="Montserrat Bold"/>
                <a:cs typeface="Montserrat Bold"/>
                <a:sym typeface="Montserrat Bold"/>
              </a:rPr>
              <a:t>2- POWER SUPPLY</a:t>
            </a:r>
          </a:p>
        </p:txBody>
      </p:sp>
      <p:sp>
        <p:nvSpPr>
          <p:cNvPr id="5" name="TextBox 5"/>
          <p:cNvSpPr txBox="1"/>
          <p:nvPr/>
        </p:nvSpPr>
        <p:spPr>
          <a:xfrm>
            <a:off x="258110" y="3325148"/>
            <a:ext cx="9835544" cy="6043613"/>
          </a:xfrm>
          <a:prstGeom prst="rect">
            <a:avLst/>
          </a:prstGeom>
        </p:spPr>
        <p:txBody>
          <a:bodyPr lIns="0" tIns="0" rIns="0" bIns="0" rtlCol="0" anchor="t">
            <a:spAutoFit/>
          </a:bodyPr>
          <a:lstStyle/>
          <a:p>
            <a:pPr algn="l">
              <a:lnSpc>
                <a:spcPts val="4919"/>
              </a:lnSpc>
            </a:pPr>
            <a:r>
              <a:rPr lang="en-US" sz="3999" b="1">
                <a:solidFill>
                  <a:srgbClr val="000000"/>
                </a:solidFill>
                <a:latin typeface="Montserrat Bold"/>
                <a:ea typeface="Montserrat Bold"/>
                <a:cs typeface="Montserrat Bold"/>
                <a:sym typeface="Montserrat Bold"/>
              </a:rPr>
              <a:t>     - Batteries:</a:t>
            </a:r>
          </a:p>
          <a:p>
            <a:pPr algn="l">
              <a:lnSpc>
                <a:spcPts val="4305"/>
              </a:lnSpc>
            </a:pPr>
            <a:endParaRPr lang="en-US" sz="3999" b="1">
              <a:solidFill>
                <a:srgbClr val="000000"/>
              </a:solidFill>
              <a:latin typeface="Montserrat Bold"/>
              <a:ea typeface="Montserrat Bold"/>
              <a:cs typeface="Montserrat Bold"/>
              <a:sym typeface="Montserrat Bold"/>
            </a:endParaRPr>
          </a:p>
          <a:p>
            <a:pPr marL="755651" lvl="1" indent="-377825" algn="l">
              <a:lnSpc>
                <a:spcPts val="4305"/>
              </a:lnSpc>
              <a:buFont typeface="Arial"/>
              <a:buChar char="•"/>
            </a:pPr>
            <a:r>
              <a:rPr lang="en-US" sz="3500" b="1">
                <a:solidFill>
                  <a:srgbClr val="000000"/>
                </a:solidFill>
                <a:latin typeface="Montserrat Bold"/>
                <a:ea typeface="Montserrat Bold"/>
                <a:cs typeface="Montserrat Bold"/>
                <a:sym typeface="Montserrat Bold"/>
              </a:rPr>
              <a:t>Type: </a:t>
            </a:r>
            <a:r>
              <a:rPr lang="en-US" sz="3500">
                <a:solidFill>
                  <a:srgbClr val="000000"/>
                </a:solidFill>
                <a:latin typeface="Montserrat"/>
                <a:ea typeface="Montserrat"/>
                <a:cs typeface="Montserrat"/>
                <a:sym typeface="Montserrat"/>
              </a:rPr>
              <a:t>Gel/AGM lead-acid  batteries</a:t>
            </a:r>
          </a:p>
          <a:p>
            <a:pPr algn="l">
              <a:lnSpc>
                <a:spcPts val="4305"/>
              </a:lnSpc>
            </a:pPr>
            <a:endParaRPr lang="en-US" sz="3500">
              <a:solidFill>
                <a:srgbClr val="000000"/>
              </a:solidFill>
              <a:latin typeface="Montserrat"/>
              <a:ea typeface="Montserrat"/>
              <a:cs typeface="Montserrat"/>
              <a:sym typeface="Montserrat"/>
            </a:endParaRPr>
          </a:p>
          <a:p>
            <a:pPr marL="755651" lvl="1" indent="-377825" algn="l">
              <a:lnSpc>
                <a:spcPts val="4305"/>
              </a:lnSpc>
              <a:buFont typeface="Arial"/>
              <a:buChar char="•"/>
            </a:pPr>
            <a:r>
              <a:rPr lang="en-US" sz="3500" b="1">
                <a:solidFill>
                  <a:srgbClr val="000000"/>
                </a:solidFill>
                <a:latin typeface="Montserrat Bold"/>
                <a:ea typeface="Montserrat Bold"/>
                <a:cs typeface="Montserrat Bold"/>
                <a:sym typeface="Montserrat Bold"/>
              </a:rPr>
              <a:t>Voltage: </a:t>
            </a:r>
            <a:r>
              <a:rPr lang="en-US" sz="3500">
                <a:solidFill>
                  <a:srgbClr val="000000"/>
                </a:solidFill>
                <a:latin typeface="Montserrat"/>
                <a:ea typeface="Montserrat"/>
                <a:cs typeface="Montserrat"/>
                <a:sym typeface="Montserrat"/>
              </a:rPr>
              <a:t>12 Volts per battery</a:t>
            </a:r>
          </a:p>
          <a:p>
            <a:pPr algn="l">
              <a:lnSpc>
                <a:spcPts val="4305"/>
              </a:lnSpc>
            </a:pPr>
            <a:endParaRPr lang="en-US" sz="3500">
              <a:solidFill>
                <a:srgbClr val="000000"/>
              </a:solidFill>
              <a:latin typeface="Montserrat"/>
              <a:ea typeface="Montserrat"/>
              <a:cs typeface="Montserrat"/>
              <a:sym typeface="Montserrat"/>
            </a:endParaRPr>
          </a:p>
          <a:p>
            <a:pPr marL="755651" lvl="1" indent="-377825" algn="l">
              <a:lnSpc>
                <a:spcPts val="4305"/>
              </a:lnSpc>
              <a:buFont typeface="Arial"/>
              <a:buChar char="•"/>
            </a:pPr>
            <a:r>
              <a:rPr lang="en-US" sz="3500" b="1">
                <a:solidFill>
                  <a:srgbClr val="000000"/>
                </a:solidFill>
                <a:latin typeface="Montserrat Bold"/>
                <a:ea typeface="Montserrat Bold"/>
                <a:cs typeface="Montserrat Bold"/>
                <a:sym typeface="Montserrat Bold"/>
              </a:rPr>
              <a:t>Capacity: </a:t>
            </a:r>
            <a:r>
              <a:rPr lang="en-US" sz="3500">
                <a:solidFill>
                  <a:srgbClr val="000000"/>
                </a:solidFill>
                <a:latin typeface="Montserrat"/>
                <a:ea typeface="Montserrat"/>
                <a:cs typeface="Montserrat"/>
                <a:sym typeface="Montserrat"/>
              </a:rPr>
              <a:t>30 Ampere-hour per battery</a:t>
            </a:r>
          </a:p>
          <a:p>
            <a:pPr algn="l">
              <a:lnSpc>
                <a:spcPts val="4305"/>
              </a:lnSpc>
            </a:pPr>
            <a:endParaRPr lang="en-US" sz="3500">
              <a:solidFill>
                <a:srgbClr val="000000"/>
              </a:solidFill>
              <a:latin typeface="Montserrat"/>
              <a:ea typeface="Montserrat"/>
              <a:cs typeface="Montserrat"/>
              <a:sym typeface="Montserrat"/>
            </a:endParaRPr>
          </a:p>
          <a:p>
            <a:pPr marL="755651" lvl="1" indent="-377825" algn="l">
              <a:lnSpc>
                <a:spcPts val="4305"/>
              </a:lnSpc>
              <a:buFont typeface="Arial"/>
              <a:buChar char="•"/>
            </a:pPr>
            <a:r>
              <a:rPr lang="en-US" sz="3500" b="1">
                <a:solidFill>
                  <a:srgbClr val="000000"/>
                </a:solidFill>
                <a:latin typeface="Montserrat Bold"/>
                <a:ea typeface="Montserrat Bold"/>
                <a:cs typeface="Montserrat Bold"/>
                <a:sym typeface="Montserrat Bold"/>
              </a:rPr>
              <a:t>Connection:</a:t>
            </a:r>
            <a:r>
              <a:rPr lang="en-US" sz="3500">
                <a:solidFill>
                  <a:srgbClr val="000000"/>
                </a:solidFill>
                <a:latin typeface="Montserrat"/>
                <a:ea typeface="Montserrat"/>
                <a:cs typeface="Montserrat"/>
                <a:sym typeface="Montserrat"/>
              </a:rPr>
              <a:t> Series connection                                                                                                                                                                    (to provide 24 Volts)</a:t>
            </a:r>
          </a:p>
          <a:p>
            <a:pPr algn="ctr">
              <a:lnSpc>
                <a:spcPts val="4305"/>
              </a:lnSpc>
            </a:pPr>
            <a:endParaRPr lang="en-US" sz="3500">
              <a:solidFill>
                <a:srgbClr val="000000"/>
              </a:solidFill>
              <a:latin typeface="Montserrat"/>
              <a:ea typeface="Montserrat"/>
              <a:cs typeface="Montserrat"/>
              <a:sym typeface="Montserrat"/>
            </a:endParaRP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30</a:t>
            </a:r>
          </a:p>
        </p:txBody>
      </p:sp>
      <p:sp>
        <p:nvSpPr>
          <p:cNvPr id="7" name="Freeform 7"/>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9" name="Freeform 9"/>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30000"/>
            </a:blip>
            <a:stretch>
              <a:fillRect/>
            </a:stretch>
          </a:blipFill>
        </p:spPr>
      </p:sp>
    </p:spTree>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9048039" y="3862169"/>
            <a:ext cx="8211261" cy="4367431"/>
          </a:xfrm>
          <a:custGeom>
            <a:avLst/>
            <a:gdLst/>
            <a:ahLst/>
            <a:cxnLst/>
            <a:rect l="l" t="t" r="r" b="b"/>
            <a:pathLst>
              <a:path w="8211261" h="4367431">
                <a:moveTo>
                  <a:pt x="0" y="0"/>
                </a:moveTo>
                <a:lnTo>
                  <a:pt x="8211261" y="0"/>
                </a:lnTo>
                <a:lnTo>
                  <a:pt x="8211261" y="4367431"/>
                </a:lnTo>
                <a:lnTo>
                  <a:pt x="0" y="4367431"/>
                </a:lnTo>
                <a:lnTo>
                  <a:pt x="0" y="0"/>
                </a:lnTo>
                <a:close/>
              </a:path>
            </a:pathLst>
          </a:custGeom>
          <a:blipFill>
            <a:blip r:embed="rId3"/>
            <a:stretch>
              <a:fillRect t="-293" b="-293"/>
            </a:stretch>
          </a:blipFill>
        </p:spPr>
      </p:sp>
      <p:sp>
        <p:nvSpPr>
          <p:cNvPr id="4" name="TextBox 4"/>
          <p:cNvSpPr txBox="1"/>
          <p:nvPr/>
        </p:nvSpPr>
        <p:spPr>
          <a:xfrm>
            <a:off x="-2347726" y="1912703"/>
            <a:ext cx="11715298" cy="762000"/>
          </a:xfrm>
          <a:prstGeom prst="rect">
            <a:avLst/>
          </a:prstGeom>
        </p:spPr>
        <p:txBody>
          <a:bodyPr lIns="0" tIns="0" rIns="0" bIns="0" rtlCol="0" anchor="t">
            <a:spAutoFit/>
          </a:bodyPr>
          <a:lstStyle/>
          <a:p>
            <a:pPr algn="ctr">
              <a:lnSpc>
                <a:spcPts val="6299"/>
              </a:lnSpc>
            </a:pPr>
            <a:r>
              <a:rPr lang="en-US" sz="4500" b="1">
                <a:solidFill>
                  <a:srgbClr val="252930"/>
                </a:solidFill>
                <a:latin typeface="Montserrat Bold"/>
                <a:ea typeface="Montserrat Bold"/>
                <a:cs typeface="Montserrat Bold"/>
                <a:sym typeface="Montserrat Bold"/>
              </a:rPr>
              <a:t>2- POWER SUPPLY</a:t>
            </a:r>
          </a:p>
        </p:txBody>
      </p:sp>
      <p:sp>
        <p:nvSpPr>
          <p:cNvPr id="5" name="TextBox 5"/>
          <p:cNvSpPr txBox="1"/>
          <p:nvPr/>
        </p:nvSpPr>
        <p:spPr>
          <a:xfrm>
            <a:off x="-139847" y="3309433"/>
            <a:ext cx="9835544" cy="2243137"/>
          </a:xfrm>
          <a:prstGeom prst="rect">
            <a:avLst/>
          </a:prstGeom>
        </p:spPr>
        <p:txBody>
          <a:bodyPr lIns="0" tIns="0" rIns="0" bIns="0" rtlCol="0" anchor="t">
            <a:spAutoFit/>
          </a:bodyPr>
          <a:lstStyle/>
          <a:p>
            <a:pPr algn="l">
              <a:lnSpc>
                <a:spcPts val="4919"/>
              </a:lnSpc>
            </a:pPr>
            <a:r>
              <a:rPr lang="en-US" sz="3999" b="1">
                <a:solidFill>
                  <a:srgbClr val="000000"/>
                </a:solidFill>
                <a:latin typeface="Montserrat Bold"/>
                <a:ea typeface="Montserrat Bold"/>
                <a:cs typeface="Montserrat Bold"/>
                <a:sym typeface="Montserrat Bold"/>
              </a:rPr>
              <a:t>     - POWER CHARGER :</a:t>
            </a:r>
          </a:p>
          <a:p>
            <a:pPr algn="l">
              <a:lnSpc>
                <a:spcPts val="4305"/>
              </a:lnSpc>
            </a:pPr>
            <a:endParaRPr lang="en-US" sz="3999" b="1">
              <a:solidFill>
                <a:srgbClr val="000000"/>
              </a:solidFill>
              <a:latin typeface="Montserrat Bold"/>
              <a:ea typeface="Montserrat Bold"/>
              <a:cs typeface="Montserrat Bold"/>
              <a:sym typeface="Montserrat Bold"/>
            </a:endParaRPr>
          </a:p>
          <a:p>
            <a:pPr algn="l">
              <a:lnSpc>
                <a:spcPts val="4305"/>
              </a:lnSpc>
            </a:pPr>
            <a:endParaRPr lang="en-US" sz="3999" b="1">
              <a:solidFill>
                <a:srgbClr val="000000"/>
              </a:solidFill>
              <a:latin typeface="Montserrat Bold"/>
              <a:ea typeface="Montserrat Bold"/>
              <a:cs typeface="Montserrat Bold"/>
              <a:sym typeface="Montserrat Bold"/>
            </a:endParaRPr>
          </a:p>
          <a:p>
            <a:pPr algn="ctr">
              <a:lnSpc>
                <a:spcPts val="4305"/>
              </a:lnSpc>
            </a:pPr>
            <a:endParaRPr lang="en-US" sz="3999" b="1">
              <a:solidFill>
                <a:srgbClr val="000000"/>
              </a:solidFill>
              <a:latin typeface="Montserrat Bold"/>
              <a:ea typeface="Montserrat Bold"/>
              <a:cs typeface="Montserrat Bold"/>
              <a:sym typeface="Montserrat Bold"/>
            </a:endParaRPr>
          </a:p>
        </p:txBody>
      </p:sp>
      <p:sp>
        <p:nvSpPr>
          <p:cNvPr id="6" name="TextBox 6"/>
          <p:cNvSpPr txBox="1"/>
          <p:nvPr/>
        </p:nvSpPr>
        <p:spPr>
          <a:xfrm>
            <a:off x="387053" y="4024054"/>
            <a:ext cx="8756947" cy="4321175"/>
          </a:xfrm>
          <a:prstGeom prst="rect">
            <a:avLst/>
          </a:prstGeom>
        </p:spPr>
        <p:txBody>
          <a:bodyPr lIns="0" tIns="0" rIns="0" bIns="0" rtlCol="0" anchor="t">
            <a:spAutoFit/>
          </a:bodyPr>
          <a:lstStyle/>
          <a:p>
            <a:pPr marL="755651" lvl="1" indent="-377825" algn="l">
              <a:lnSpc>
                <a:spcPts val="4900"/>
              </a:lnSpc>
              <a:buFont typeface="Arial"/>
              <a:buChar char="•"/>
            </a:pPr>
            <a:r>
              <a:rPr lang="en-US" sz="3500" b="1">
                <a:solidFill>
                  <a:srgbClr val="000000"/>
                </a:solidFill>
                <a:latin typeface="Montserrat Bold"/>
                <a:ea typeface="Montserrat Bold"/>
                <a:cs typeface="Montserrat Bold"/>
                <a:sym typeface="Montserrat Bold"/>
              </a:rPr>
              <a:t>Current </a:t>
            </a:r>
            <a:r>
              <a:rPr lang="en-US" sz="3500">
                <a:solidFill>
                  <a:srgbClr val="000000"/>
                </a:solidFill>
                <a:latin typeface="Montserrat"/>
                <a:ea typeface="Montserrat"/>
                <a:cs typeface="Montserrat"/>
                <a:sym typeface="Montserrat"/>
              </a:rPr>
              <a:t>: 8 Amperes</a:t>
            </a:r>
          </a:p>
          <a:p>
            <a:pPr algn="l">
              <a:lnSpc>
                <a:spcPts val="4900"/>
              </a:lnSpc>
            </a:pPr>
            <a:endParaRPr lang="en-US" sz="3500">
              <a:solidFill>
                <a:srgbClr val="000000"/>
              </a:solidFill>
              <a:latin typeface="Montserrat"/>
              <a:ea typeface="Montserrat"/>
              <a:cs typeface="Montserrat"/>
              <a:sym typeface="Montserrat"/>
            </a:endParaRPr>
          </a:p>
          <a:p>
            <a:pPr marL="755651" lvl="1" indent="-377825" algn="l">
              <a:lnSpc>
                <a:spcPts val="4900"/>
              </a:lnSpc>
              <a:buFont typeface="Arial"/>
              <a:buChar char="•"/>
            </a:pPr>
            <a:r>
              <a:rPr lang="en-US" sz="3500" b="1">
                <a:solidFill>
                  <a:srgbClr val="000000"/>
                </a:solidFill>
                <a:latin typeface="Montserrat Bold"/>
                <a:ea typeface="Montserrat Bold"/>
                <a:cs typeface="Montserrat Bold"/>
                <a:sym typeface="Montserrat Bold"/>
              </a:rPr>
              <a:t>Voltage</a:t>
            </a:r>
            <a:r>
              <a:rPr lang="en-US" sz="3500">
                <a:solidFill>
                  <a:srgbClr val="000000"/>
                </a:solidFill>
                <a:latin typeface="Montserrat"/>
                <a:ea typeface="Montserrat"/>
                <a:cs typeface="Montserrat"/>
                <a:sym typeface="Montserrat"/>
              </a:rPr>
              <a:t> : 24 volt</a:t>
            </a:r>
          </a:p>
          <a:p>
            <a:pPr algn="l">
              <a:lnSpc>
                <a:spcPts val="4900"/>
              </a:lnSpc>
            </a:pPr>
            <a:endParaRPr lang="en-US" sz="3500">
              <a:solidFill>
                <a:srgbClr val="000000"/>
              </a:solidFill>
              <a:latin typeface="Montserrat"/>
              <a:ea typeface="Montserrat"/>
              <a:cs typeface="Montserrat"/>
              <a:sym typeface="Montserrat"/>
            </a:endParaRPr>
          </a:p>
          <a:p>
            <a:pPr marL="755651" lvl="1" indent="-377825" algn="l">
              <a:lnSpc>
                <a:spcPts val="4900"/>
              </a:lnSpc>
              <a:buFont typeface="Arial"/>
              <a:buChar char="•"/>
            </a:pPr>
            <a:r>
              <a:rPr lang="en-US" sz="3500" b="1">
                <a:solidFill>
                  <a:srgbClr val="000000"/>
                </a:solidFill>
                <a:latin typeface="Montserrat Bold"/>
                <a:ea typeface="Montserrat Bold"/>
                <a:cs typeface="Montserrat Bold"/>
                <a:sym typeface="Montserrat Bold"/>
              </a:rPr>
              <a:t>Function </a:t>
            </a:r>
            <a:r>
              <a:rPr lang="en-US" sz="3500">
                <a:solidFill>
                  <a:srgbClr val="000000"/>
                </a:solidFill>
                <a:latin typeface="Montserrat"/>
                <a:ea typeface="Montserrat"/>
                <a:cs typeface="Montserrat"/>
                <a:sym typeface="Montserrat"/>
              </a:rPr>
              <a:t>: Safely and efficiently charges the batteries</a:t>
            </a:r>
          </a:p>
          <a:p>
            <a:pPr algn="ctr">
              <a:lnSpc>
                <a:spcPts val="4900"/>
              </a:lnSpc>
            </a:pPr>
            <a:endParaRPr lang="en-US" sz="3500">
              <a:solidFill>
                <a:srgbClr val="000000"/>
              </a:solidFill>
              <a:latin typeface="Montserrat"/>
              <a:ea typeface="Montserrat"/>
              <a:cs typeface="Montserrat"/>
              <a:sym typeface="Montserrat"/>
            </a:endParaRP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31</a:t>
            </a:r>
          </a:p>
        </p:txBody>
      </p:sp>
      <p:sp>
        <p:nvSpPr>
          <p:cNvPr id="8" name="Freeform 8"/>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10" name="Freeform 10"/>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30000"/>
            </a:blip>
            <a:stretch>
              <a:fillRect/>
            </a:stretch>
          </a:blipFill>
        </p:spPr>
      </p:sp>
      <p:sp>
        <p:nvSpPr>
          <p:cNvPr id="11" name="Freeform 11"/>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Tree>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stretch>
              <a:fillRect/>
            </a:stretch>
          </a:blipFill>
        </p:spPr>
      </p:sp>
      <p:sp>
        <p:nvSpPr>
          <p:cNvPr id="4" name="Freeform 4"/>
          <p:cNvSpPr/>
          <p:nvPr/>
        </p:nvSpPr>
        <p:spPr>
          <a:xfrm>
            <a:off x="1028700" y="4921811"/>
            <a:ext cx="5877547" cy="2872651"/>
          </a:xfrm>
          <a:custGeom>
            <a:avLst/>
            <a:gdLst/>
            <a:ahLst/>
            <a:cxnLst/>
            <a:rect l="l" t="t" r="r" b="b"/>
            <a:pathLst>
              <a:path w="5877547" h="2872651">
                <a:moveTo>
                  <a:pt x="0" y="0"/>
                </a:moveTo>
                <a:lnTo>
                  <a:pt x="5877547" y="0"/>
                </a:lnTo>
                <a:lnTo>
                  <a:pt x="5877547" y="2872651"/>
                </a:lnTo>
                <a:lnTo>
                  <a:pt x="0" y="28726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65380" y="3555632"/>
            <a:ext cx="7640663" cy="514350"/>
          </a:xfrm>
          <a:prstGeom prst="rect">
            <a:avLst/>
          </a:prstGeom>
        </p:spPr>
        <p:txBody>
          <a:bodyPr lIns="0" tIns="0" rIns="0" bIns="0" rtlCol="0" anchor="t">
            <a:spAutoFit/>
          </a:bodyPr>
          <a:lstStyle/>
          <a:p>
            <a:pPr algn="ctr">
              <a:lnSpc>
                <a:spcPts val="3600"/>
              </a:lnSpc>
            </a:pPr>
            <a:r>
              <a:rPr lang="en-US" sz="4500" b="1">
                <a:solidFill>
                  <a:srgbClr val="000000"/>
                </a:solidFill>
                <a:latin typeface="Montserrat Bold"/>
                <a:ea typeface="Montserrat Bold"/>
                <a:cs typeface="Montserrat Bold"/>
                <a:sym typeface="Montserrat Bold"/>
              </a:rPr>
              <a:t>3- CONTROLLERS</a:t>
            </a:r>
            <a:r>
              <a:rPr lang="en-US" sz="4500" b="1">
                <a:solidFill>
                  <a:srgbClr val="E3363B"/>
                </a:solidFill>
                <a:latin typeface="Montserrat Bold"/>
                <a:ea typeface="Montserrat Bold"/>
                <a:cs typeface="Montserrat Bold"/>
                <a:sym typeface="Montserrat Bold"/>
              </a:rPr>
              <a:t> </a:t>
            </a:r>
          </a:p>
        </p:txBody>
      </p:sp>
      <p:sp>
        <p:nvSpPr>
          <p:cNvPr id="6" name="TextBox 6"/>
          <p:cNvSpPr txBox="1"/>
          <p:nvPr/>
        </p:nvSpPr>
        <p:spPr>
          <a:xfrm>
            <a:off x="10244671" y="5925753"/>
            <a:ext cx="7315200" cy="606425"/>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Montserrat Bold"/>
                <a:ea typeface="Montserrat Bold"/>
                <a:cs typeface="Montserrat Bold"/>
                <a:sym typeface="Montserrat Bold"/>
              </a:rPr>
              <a:t>MOTOR DRIVE</a:t>
            </a:r>
          </a:p>
        </p:txBody>
      </p:sp>
      <p:sp>
        <p:nvSpPr>
          <p:cNvPr id="7" name="TextBox 7"/>
          <p:cNvSpPr txBox="1"/>
          <p:nvPr/>
        </p:nvSpPr>
        <p:spPr>
          <a:xfrm>
            <a:off x="1345959" y="5925753"/>
            <a:ext cx="5079504" cy="606425"/>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Montserrat Bold"/>
                <a:ea typeface="Montserrat Bold"/>
                <a:cs typeface="Montserrat Bold"/>
                <a:sym typeface="Montserrat Bold"/>
              </a:rPr>
              <a:t>MICROCONTROLLERS</a:t>
            </a:r>
          </a:p>
        </p:txBody>
      </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32</a:t>
            </a:r>
          </a:p>
        </p:txBody>
      </p:sp>
      <p:sp>
        <p:nvSpPr>
          <p:cNvPr id="9" name="Freeform 9"/>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11" name="Freeform 11"/>
          <p:cNvSpPr/>
          <p:nvPr/>
        </p:nvSpPr>
        <p:spPr>
          <a:xfrm>
            <a:off x="10963498" y="4921811"/>
            <a:ext cx="5877547" cy="2872651"/>
          </a:xfrm>
          <a:custGeom>
            <a:avLst/>
            <a:gdLst/>
            <a:ahLst/>
            <a:cxnLst/>
            <a:rect l="l" t="t" r="r" b="b"/>
            <a:pathLst>
              <a:path w="5877547" h="2872651">
                <a:moveTo>
                  <a:pt x="0" y="0"/>
                </a:moveTo>
                <a:lnTo>
                  <a:pt x="5877546" y="0"/>
                </a:lnTo>
                <a:lnTo>
                  <a:pt x="5877546" y="2872651"/>
                </a:lnTo>
                <a:lnTo>
                  <a:pt x="0" y="28726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8">
              <a:alphaModFix amt="30000"/>
            </a:blip>
            <a:stretch>
              <a:fillRect/>
            </a:stretch>
          </a:blipFill>
        </p:spPr>
      </p:sp>
      <p:sp>
        <p:nvSpPr>
          <p:cNvPr id="13" name="Freeform 13"/>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9"/>
            <a:stretch>
              <a:fillRect t="-6958" r="-35844"/>
            </a:stretch>
          </a:blipFill>
        </p:spPr>
      </p:sp>
    </p:spTree>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9995658" y="3344996"/>
            <a:ext cx="7848629" cy="5596633"/>
          </a:xfrm>
          <a:custGeom>
            <a:avLst/>
            <a:gdLst/>
            <a:ahLst/>
            <a:cxnLst/>
            <a:rect l="l" t="t" r="r" b="b"/>
            <a:pathLst>
              <a:path w="7848629" h="5596633">
                <a:moveTo>
                  <a:pt x="0" y="0"/>
                </a:moveTo>
                <a:lnTo>
                  <a:pt x="7848629" y="0"/>
                </a:lnTo>
                <a:lnTo>
                  <a:pt x="7848629" y="5596633"/>
                </a:lnTo>
                <a:lnTo>
                  <a:pt x="0" y="5596633"/>
                </a:lnTo>
                <a:lnTo>
                  <a:pt x="0" y="0"/>
                </a:lnTo>
                <a:close/>
              </a:path>
            </a:pathLst>
          </a:custGeom>
          <a:blipFill>
            <a:blip r:embed="rId3"/>
            <a:stretch>
              <a:fillRect l="-21124" t="-9563" r="-22865" b="-2507"/>
            </a:stretch>
          </a:blipFill>
        </p:spPr>
      </p:sp>
      <p:sp>
        <p:nvSpPr>
          <p:cNvPr id="4" name="TextBox 4"/>
          <p:cNvSpPr txBox="1"/>
          <p:nvPr/>
        </p:nvSpPr>
        <p:spPr>
          <a:xfrm>
            <a:off x="0" y="2738473"/>
            <a:ext cx="7640663" cy="514350"/>
          </a:xfrm>
          <a:prstGeom prst="rect">
            <a:avLst/>
          </a:prstGeom>
        </p:spPr>
        <p:txBody>
          <a:bodyPr lIns="0" tIns="0" rIns="0" bIns="0" rtlCol="0" anchor="t">
            <a:spAutoFit/>
          </a:bodyPr>
          <a:lstStyle/>
          <a:p>
            <a:pPr algn="ctr">
              <a:lnSpc>
                <a:spcPts val="3600"/>
              </a:lnSpc>
            </a:pPr>
            <a:r>
              <a:rPr lang="en-US" sz="4500" b="1">
                <a:solidFill>
                  <a:srgbClr val="000000"/>
                </a:solidFill>
                <a:latin typeface="Montserrat Bold"/>
                <a:ea typeface="Montserrat Bold"/>
                <a:cs typeface="Montserrat Bold"/>
                <a:sym typeface="Montserrat Bold"/>
              </a:rPr>
              <a:t>3- CONTROLLERS</a:t>
            </a:r>
            <a:r>
              <a:rPr lang="en-US" sz="4500" b="1">
                <a:solidFill>
                  <a:srgbClr val="E3363B"/>
                </a:solidFill>
                <a:latin typeface="Montserrat Bold"/>
                <a:ea typeface="Montserrat Bold"/>
                <a:cs typeface="Montserrat Bold"/>
                <a:sym typeface="Montserrat Bold"/>
              </a:rPr>
              <a:t> </a:t>
            </a:r>
          </a:p>
        </p:txBody>
      </p:sp>
      <p:sp>
        <p:nvSpPr>
          <p:cNvPr id="5" name="TextBox 5"/>
          <p:cNvSpPr txBox="1"/>
          <p:nvPr/>
        </p:nvSpPr>
        <p:spPr>
          <a:xfrm>
            <a:off x="0" y="3636850"/>
            <a:ext cx="8216170" cy="677545"/>
          </a:xfrm>
          <a:prstGeom prst="rect">
            <a:avLst/>
          </a:prstGeom>
        </p:spPr>
        <p:txBody>
          <a:bodyPr lIns="0" tIns="0" rIns="0" bIns="0" rtlCol="0" anchor="t">
            <a:spAutoFit/>
          </a:bodyPr>
          <a:lstStyle/>
          <a:p>
            <a:pPr marL="863599" lvl="1" indent="-431800" algn="l">
              <a:lnSpc>
                <a:spcPts val="5599"/>
              </a:lnSpc>
              <a:buFont typeface="Arial"/>
              <a:buChar char="•"/>
            </a:pPr>
            <a:r>
              <a:rPr lang="en-US" sz="3999" b="1">
                <a:solidFill>
                  <a:srgbClr val="252930"/>
                </a:solidFill>
                <a:latin typeface="Montserrat Bold"/>
                <a:ea typeface="Montserrat Bold"/>
                <a:cs typeface="Montserrat Bold"/>
                <a:sym typeface="Montserrat Bold"/>
              </a:rPr>
              <a:t>MICROCONTROLLERS</a:t>
            </a:r>
          </a:p>
        </p:txBody>
      </p:sp>
      <p:sp>
        <p:nvSpPr>
          <p:cNvPr id="6" name="TextBox 6"/>
          <p:cNvSpPr txBox="1"/>
          <p:nvPr/>
        </p:nvSpPr>
        <p:spPr>
          <a:xfrm>
            <a:off x="1395948" y="4607979"/>
            <a:ext cx="8296339" cy="2527935"/>
          </a:xfrm>
          <a:prstGeom prst="rect">
            <a:avLst/>
          </a:prstGeom>
        </p:spPr>
        <p:txBody>
          <a:bodyPr lIns="0" tIns="0" rIns="0" bIns="0" rtlCol="0" anchor="t">
            <a:spAutoFit/>
          </a:bodyPr>
          <a:lstStyle/>
          <a:p>
            <a:pPr algn="just">
              <a:lnSpc>
                <a:spcPts val="5040"/>
              </a:lnSpc>
            </a:pPr>
            <a:r>
              <a:rPr lang="en-US" sz="3600">
                <a:solidFill>
                  <a:srgbClr val="252930"/>
                </a:solidFill>
                <a:latin typeface="Montserrat"/>
                <a:ea typeface="Montserrat"/>
                <a:cs typeface="Montserrat"/>
                <a:sym typeface="Montserrat"/>
              </a:rPr>
              <a:t>A microcontroller is a compact, integrated circuit designed to govern a specific operation in an embedded system.</a:t>
            </a:r>
            <a:r>
              <a:rPr lang="en-US" sz="3600" b="1">
                <a:solidFill>
                  <a:srgbClr val="252930"/>
                </a:solidFill>
                <a:latin typeface="Montserrat Bold"/>
                <a:ea typeface="Montserrat Bold"/>
                <a:cs typeface="Montserrat Bold"/>
                <a:sym typeface="Montserrat Bold"/>
              </a:rPr>
              <a:t> </a:t>
            </a: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33</a:t>
            </a:r>
          </a:p>
        </p:txBody>
      </p:sp>
      <p:sp>
        <p:nvSpPr>
          <p:cNvPr id="8" name="Freeform 8"/>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10" name="Freeform 10"/>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30000"/>
            </a:blip>
            <a:stretch>
              <a:fillRect/>
            </a:stretch>
          </a:blipFill>
        </p:spPr>
      </p:sp>
      <p:sp>
        <p:nvSpPr>
          <p:cNvPr id="11" name="Freeform 11"/>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Tree>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0920699" y="2059192"/>
            <a:ext cx="6627526" cy="6627526"/>
          </a:xfrm>
          <a:custGeom>
            <a:avLst/>
            <a:gdLst/>
            <a:ahLst/>
            <a:cxnLst/>
            <a:rect l="l" t="t" r="r" b="b"/>
            <a:pathLst>
              <a:path w="6627526" h="6627526">
                <a:moveTo>
                  <a:pt x="0" y="0"/>
                </a:moveTo>
                <a:lnTo>
                  <a:pt x="6627526" y="0"/>
                </a:lnTo>
                <a:lnTo>
                  <a:pt x="6627526" y="6627526"/>
                </a:lnTo>
                <a:lnTo>
                  <a:pt x="0" y="6627526"/>
                </a:lnTo>
                <a:lnTo>
                  <a:pt x="0" y="0"/>
                </a:lnTo>
                <a:close/>
              </a:path>
            </a:pathLst>
          </a:custGeom>
          <a:blipFill>
            <a:blip r:embed="rId3"/>
            <a:stretch>
              <a:fillRect/>
            </a:stretch>
          </a:blipFill>
        </p:spPr>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34</a:t>
            </a:r>
          </a:p>
        </p:txBody>
      </p:sp>
      <p:sp>
        <p:nvSpPr>
          <p:cNvPr id="5" name="TextBox 5"/>
          <p:cNvSpPr txBox="1"/>
          <p:nvPr/>
        </p:nvSpPr>
        <p:spPr>
          <a:xfrm>
            <a:off x="757985" y="4017685"/>
            <a:ext cx="10339270" cy="6356985"/>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 MCU: STM32F446RE</a:t>
            </a:r>
          </a:p>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Core: ARM Cortex-M4 (32-bit) with Floating Point Unit (FPU)</a:t>
            </a:r>
          </a:p>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Clock Speed: Up to 180 MHz</a:t>
            </a:r>
          </a:p>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Flash Memory: 512 KB</a:t>
            </a:r>
          </a:p>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SRAM: 128 KB</a:t>
            </a:r>
          </a:p>
          <a:p>
            <a:pPr algn="l">
              <a:lnSpc>
                <a:spcPts val="5040"/>
              </a:lnSpc>
            </a:pPr>
            <a:r>
              <a:rPr lang="en-US" sz="3600">
                <a:solidFill>
                  <a:srgbClr val="000000"/>
                </a:solidFill>
                <a:latin typeface="Montserrat"/>
                <a:ea typeface="Montserrat"/>
                <a:cs typeface="Montserrat"/>
                <a:sym typeface="Montserrat"/>
              </a:rPr>
              <a:t>.</a:t>
            </a:r>
          </a:p>
          <a:p>
            <a:pPr algn="l">
              <a:lnSpc>
                <a:spcPts val="5040"/>
              </a:lnSpc>
            </a:pPr>
            <a:endParaRPr lang="en-US" sz="3600">
              <a:solidFill>
                <a:srgbClr val="000000"/>
              </a:solidFill>
              <a:latin typeface="Montserrat"/>
              <a:ea typeface="Montserrat"/>
              <a:cs typeface="Montserrat"/>
              <a:sym typeface="Montserrat"/>
            </a:endParaRPr>
          </a:p>
          <a:p>
            <a:pPr algn="l">
              <a:lnSpc>
                <a:spcPts val="5040"/>
              </a:lnSpc>
            </a:pPr>
            <a:endParaRPr lang="en-US" sz="3600">
              <a:solidFill>
                <a:srgbClr val="000000"/>
              </a:solidFill>
              <a:latin typeface="Montserrat"/>
              <a:ea typeface="Montserrat"/>
              <a:cs typeface="Montserrat"/>
              <a:sym typeface="Montserrat"/>
            </a:endParaRPr>
          </a:p>
          <a:p>
            <a:pPr algn="l">
              <a:lnSpc>
                <a:spcPts val="5040"/>
              </a:lnSpc>
            </a:pPr>
            <a:endParaRPr lang="en-US" sz="3600">
              <a:solidFill>
                <a:srgbClr val="000000"/>
              </a:solidFill>
              <a:latin typeface="Montserrat"/>
              <a:ea typeface="Montserrat"/>
              <a:cs typeface="Montserrat"/>
              <a:sym typeface="Montserrat"/>
            </a:endParaRPr>
          </a:p>
        </p:txBody>
      </p:sp>
      <p:sp>
        <p:nvSpPr>
          <p:cNvPr id="6" name="TextBox 6"/>
          <p:cNvSpPr txBox="1"/>
          <p:nvPr/>
        </p:nvSpPr>
        <p:spPr>
          <a:xfrm>
            <a:off x="981621" y="3198900"/>
            <a:ext cx="9891999" cy="695960"/>
          </a:xfrm>
          <a:prstGeom prst="rect">
            <a:avLst/>
          </a:prstGeom>
        </p:spPr>
        <p:txBody>
          <a:bodyPr lIns="0" tIns="0" rIns="0" bIns="0" rtlCol="0" anchor="t">
            <a:spAutoFit/>
          </a:bodyPr>
          <a:lstStyle/>
          <a:p>
            <a:pPr algn="l">
              <a:lnSpc>
                <a:spcPts val="5740"/>
              </a:lnSpc>
              <a:spcBef>
                <a:spcPct val="0"/>
              </a:spcBef>
            </a:pPr>
            <a:r>
              <a:rPr lang="en-US" sz="4100" b="1">
                <a:solidFill>
                  <a:srgbClr val="000000"/>
                </a:solidFill>
                <a:latin typeface="Montserrat Bold"/>
                <a:ea typeface="Montserrat Bold"/>
                <a:cs typeface="Montserrat Bold"/>
                <a:sym typeface="Montserrat Bold"/>
              </a:rPr>
              <a:t>STM32 NUCLEO F446RE FEATURES :</a:t>
            </a:r>
          </a:p>
        </p:txBody>
      </p:sp>
      <p:sp>
        <p:nvSpPr>
          <p:cNvPr id="7" name="TextBox 7"/>
          <p:cNvSpPr txBox="1"/>
          <p:nvPr/>
        </p:nvSpPr>
        <p:spPr>
          <a:xfrm>
            <a:off x="399748" y="2179523"/>
            <a:ext cx="7601252" cy="807913"/>
          </a:xfrm>
          <a:prstGeom prst="rect">
            <a:avLst/>
          </a:prstGeom>
        </p:spPr>
        <p:txBody>
          <a:bodyPr wrap="square" lIns="0" tIns="0" rIns="0" bIns="0" rtlCol="0" anchor="t">
            <a:spAutoFit/>
          </a:bodyPr>
          <a:lstStyle/>
          <a:p>
            <a:pPr marL="971550" lvl="1" indent="-485775" algn="l">
              <a:lnSpc>
                <a:spcPts val="6299"/>
              </a:lnSpc>
              <a:buFont typeface="Arial"/>
              <a:buChar char="•"/>
            </a:pPr>
            <a:r>
              <a:rPr lang="en-US" sz="4500" b="1" dirty="0">
                <a:solidFill>
                  <a:srgbClr val="000000"/>
                </a:solidFill>
                <a:latin typeface="Montserrat Bold"/>
                <a:ea typeface="Montserrat Bold"/>
                <a:cs typeface="Montserrat Bold"/>
                <a:sym typeface="Montserrat Bold"/>
              </a:rPr>
              <a:t>MICROCONTROLLERS</a:t>
            </a:r>
          </a:p>
        </p:txBody>
      </p:sp>
      <p:sp>
        <p:nvSpPr>
          <p:cNvPr id="8" name="Freeform 8"/>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10" name="Freeform 10"/>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30000"/>
            </a:blip>
            <a:stretch>
              <a:fillRect/>
            </a:stretch>
          </a:blipFill>
        </p:spPr>
      </p:sp>
    </p:spTree>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2601620" y="3525349"/>
            <a:ext cx="5534594" cy="4364881"/>
          </a:xfrm>
          <a:custGeom>
            <a:avLst/>
            <a:gdLst/>
            <a:ahLst/>
            <a:cxnLst/>
            <a:rect l="l" t="t" r="r" b="b"/>
            <a:pathLst>
              <a:path w="5534594" h="4364881">
                <a:moveTo>
                  <a:pt x="0" y="0"/>
                </a:moveTo>
                <a:lnTo>
                  <a:pt x="5534594" y="0"/>
                </a:lnTo>
                <a:lnTo>
                  <a:pt x="5534594" y="4364881"/>
                </a:lnTo>
                <a:lnTo>
                  <a:pt x="0" y="4364881"/>
                </a:lnTo>
                <a:lnTo>
                  <a:pt x="0" y="0"/>
                </a:lnTo>
                <a:close/>
              </a:path>
            </a:pathLst>
          </a:custGeom>
          <a:blipFill>
            <a:blip r:embed="rId3"/>
            <a:stretch>
              <a:fillRect l="-262" r="-6133"/>
            </a:stretch>
          </a:blipFill>
        </p:spPr>
      </p:sp>
      <p:sp>
        <p:nvSpPr>
          <p:cNvPr id="4" name="TextBox 4"/>
          <p:cNvSpPr txBox="1"/>
          <p:nvPr/>
        </p:nvSpPr>
        <p:spPr>
          <a:xfrm>
            <a:off x="9139238" y="4383088"/>
            <a:ext cx="9525" cy="1368424"/>
          </a:xfrm>
          <a:prstGeom prst="rect">
            <a:avLst/>
          </a:prstGeom>
        </p:spPr>
        <p:txBody>
          <a:bodyPr lIns="0" tIns="0" rIns="0" bIns="0" rtlCol="0" anchor="t">
            <a:spAutoFit/>
          </a:bodyPr>
          <a:lstStyle/>
          <a:p>
            <a:pPr algn="ctr">
              <a:lnSpc>
                <a:spcPts val="11200"/>
              </a:lnSpc>
              <a:spcBef>
                <a:spcPct val="0"/>
              </a:spcBef>
            </a:pPr>
            <a:endParaRPr/>
          </a:p>
        </p:txBody>
      </p:sp>
      <p:sp>
        <p:nvSpPr>
          <p:cNvPr id="5" name="TextBox 5"/>
          <p:cNvSpPr txBox="1"/>
          <p:nvPr/>
        </p:nvSpPr>
        <p:spPr>
          <a:xfrm>
            <a:off x="524864" y="2009775"/>
            <a:ext cx="12076757" cy="8909685"/>
          </a:xfrm>
          <a:prstGeom prst="rect">
            <a:avLst/>
          </a:prstGeom>
        </p:spPr>
        <p:txBody>
          <a:bodyPr lIns="0" tIns="0" rIns="0" bIns="0" rtlCol="0" anchor="t">
            <a:spAutoFit/>
          </a:bodyPr>
          <a:lstStyle/>
          <a:p>
            <a:pPr algn="l">
              <a:lnSpc>
                <a:spcPts val="5040"/>
              </a:lnSpc>
            </a:pPr>
            <a:endParaRPr/>
          </a:p>
          <a:p>
            <a:pPr algn="l">
              <a:lnSpc>
                <a:spcPts val="5040"/>
              </a:lnSpc>
            </a:pPr>
            <a:endParaRPr/>
          </a:p>
          <a:p>
            <a:pPr algn="just">
              <a:lnSpc>
                <a:spcPts val="5040"/>
              </a:lnSpc>
            </a:pPr>
            <a:r>
              <a:rPr lang="en-US" sz="3600" spc="-10">
                <a:solidFill>
                  <a:srgbClr val="000000"/>
                </a:solidFill>
                <a:latin typeface="Montserrat"/>
                <a:ea typeface="Montserrat"/>
                <a:cs typeface="Montserrat"/>
                <a:sym typeface="Montserrat"/>
              </a:rPr>
              <a:t>An affordable and flexible solution for testing concepts and building prototypes, offering a balance of performance and power efficiency.</a:t>
            </a:r>
          </a:p>
          <a:p>
            <a:pPr algn="just">
              <a:lnSpc>
                <a:spcPts val="5040"/>
              </a:lnSpc>
            </a:pPr>
            <a:endParaRPr lang="en-US" sz="3600" spc="-10">
              <a:solidFill>
                <a:srgbClr val="000000"/>
              </a:solidFill>
              <a:latin typeface="Montserrat"/>
              <a:ea typeface="Montserrat"/>
              <a:cs typeface="Montserrat"/>
              <a:sym typeface="Montserrat"/>
            </a:endParaRPr>
          </a:p>
          <a:p>
            <a:pPr algn="just">
              <a:lnSpc>
                <a:spcPts val="5040"/>
              </a:lnSpc>
            </a:pPr>
            <a:r>
              <a:rPr lang="en-US" sz="3600" b="1" spc="-10">
                <a:solidFill>
                  <a:srgbClr val="000000"/>
                </a:solidFill>
                <a:latin typeface="Montserrat Bold"/>
                <a:ea typeface="Montserrat Bold"/>
                <a:cs typeface="Montserrat Bold"/>
                <a:sym typeface="Montserrat Bold"/>
              </a:rPr>
              <a:t>Role in the wheelchair:</a:t>
            </a:r>
          </a:p>
          <a:p>
            <a:pPr marL="777240" lvl="1" indent="-388620" algn="just">
              <a:lnSpc>
                <a:spcPts val="5040"/>
              </a:lnSpc>
              <a:buFont typeface="Arial"/>
              <a:buChar char="•"/>
            </a:pPr>
            <a:r>
              <a:rPr lang="en-US" sz="3600" spc="-10">
                <a:solidFill>
                  <a:srgbClr val="000000"/>
                </a:solidFill>
                <a:latin typeface="Montserrat"/>
                <a:ea typeface="Montserrat"/>
                <a:cs typeface="Montserrat"/>
                <a:sym typeface="Montserrat"/>
              </a:rPr>
              <a:t>EEG data processing from Neurosky.</a:t>
            </a:r>
          </a:p>
          <a:p>
            <a:pPr marL="777240" lvl="1" indent="-388620" algn="just">
              <a:lnSpc>
                <a:spcPts val="5040"/>
              </a:lnSpc>
              <a:buFont typeface="Arial"/>
              <a:buChar char="•"/>
            </a:pPr>
            <a:r>
              <a:rPr lang="en-US" sz="3600" spc="-10">
                <a:solidFill>
                  <a:srgbClr val="000000"/>
                </a:solidFill>
                <a:latin typeface="Montserrat"/>
                <a:ea typeface="Montserrat"/>
                <a:cs typeface="Montserrat"/>
                <a:sym typeface="Montserrat"/>
              </a:rPr>
              <a:t>Motor control for the wheelchair.</a:t>
            </a:r>
          </a:p>
          <a:p>
            <a:pPr marL="777240" lvl="1" indent="-388620" algn="just">
              <a:lnSpc>
                <a:spcPts val="5040"/>
              </a:lnSpc>
              <a:buFont typeface="Arial"/>
              <a:buChar char="•"/>
            </a:pPr>
            <a:r>
              <a:rPr lang="en-US" sz="3600" spc="-10">
                <a:solidFill>
                  <a:srgbClr val="000000"/>
                </a:solidFill>
                <a:latin typeface="Montserrat"/>
                <a:ea typeface="Montserrat"/>
                <a:cs typeface="Montserrat"/>
                <a:sym typeface="Montserrat"/>
              </a:rPr>
              <a:t>Sensors for obstacle detection and ADAS</a:t>
            </a:r>
          </a:p>
          <a:p>
            <a:pPr algn="just">
              <a:lnSpc>
                <a:spcPts val="5040"/>
              </a:lnSpc>
            </a:pPr>
            <a:endParaRPr lang="en-US" sz="3600" spc="-10">
              <a:solidFill>
                <a:srgbClr val="000000"/>
              </a:solidFill>
              <a:latin typeface="Montserrat"/>
              <a:ea typeface="Montserrat"/>
              <a:cs typeface="Montserrat"/>
              <a:sym typeface="Montserrat"/>
            </a:endParaRPr>
          </a:p>
          <a:p>
            <a:pPr algn="just">
              <a:lnSpc>
                <a:spcPts val="5040"/>
              </a:lnSpc>
            </a:pPr>
            <a:endParaRPr lang="en-US" sz="3600" spc="-10">
              <a:solidFill>
                <a:srgbClr val="000000"/>
              </a:solidFill>
              <a:latin typeface="Montserrat"/>
              <a:ea typeface="Montserrat"/>
              <a:cs typeface="Montserrat"/>
              <a:sym typeface="Montserrat"/>
            </a:endParaRPr>
          </a:p>
          <a:p>
            <a:pPr algn="l">
              <a:lnSpc>
                <a:spcPts val="5040"/>
              </a:lnSpc>
            </a:pPr>
            <a:endParaRPr lang="en-US" sz="3600" spc="-10">
              <a:solidFill>
                <a:srgbClr val="000000"/>
              </a:solidFill>
              <a:latin typeface="Montserrat"/>
              <a:ea typeface="Montserrat"/>
              <a:cs typeface="Montserrat"/>
              <a:sym typeface="Montserrat"/>
            </a:endParaRPr>
          </a:p>
          <a:p>
            <a:pPr algn="l">
              <a:lnSpc>
                <a:spcPts val="5040"/>
              </a:lnSpc>
            </a:pPr>
            <a:endParaRPr lang="en-US" sz="3600" spc="-10">
              <a:solidFill>
                <a:srgbClr val="000000"/>
              </a:solidFill>
              <a:latin typeface="Montserrat"/>
              <a:ea typeface="Montserrat"/>
              <a:cs typeface="Montserrat"/>
              <a:sym typeface="Montserrat"/>
            </a:endParaRP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35</a:t>
            </a:r>
          </a:p>
        </p:txBody>
      </p:sp>
      <p:sp>
        <p:nvSpPr>
          <p:cNvPr id="7" name="TextBox 7"/>
          <p:cNvSpPr txBox="1"/>
          <p:nvPr/>
        </p:nvSpPr>
        <p:spPr>
          <a:xfrm>
            <a:off x="196166" y="2529313"/>
            <a:ext cx="10028671" cy="695960"/>
          </a:xfrm>
          <a:prstGeom prst="rect">
            <a:avLst/>
          </a:prstGeom>
        </p:spPr>
        <p:txBody>
          <a:bodyPr lIns="0" tIns="0" rIns="0" bIns="0" rtlCol="0" anchor="t">
            <a:spAutoFit/>
          </a:bodyPr>
          <a:lstStyle/>
          <a:p>
            <a:pPr marL="885191" lvl="1" indent="-442595" algn="l">
              <a:lnSpc>
                <a:spcPts val="5740"/>
              </a:lnSpc>
              <a:buFont typeface="Arial"/>
              <a:buChar char="•"/>
            </a:pPr>
            <a:r>
              <a:rPr lang="en-US" sz="4100" b="1">
                <a:solidFill>
                  <a:srgbClr val="000000"/>
                </a:solidFill>
                <a:latin typeface="Montserrat Bold"/>
                <a:ea typeface="Montserrat Bold"/>
                <a:cs typeface="Montserrat Bold"/>
                <a:sym typeface="Montserrat Bold"/>
              </a:rPr>
              <a:t>STM32 NUCLEO F446RE</a:t>
            </a:r>
          </a:p>
        </p:txBody>
      </p:sp>
      <p:sp>
        <p:nvSpPr>
          <p:cNvPr id="8" name="TextBox 8"/>
          <p:cNvSpPr txBox="1"/>
          <p:nvPr/>
        </p:nvSpPr>
        <p:spPr>
          <a:xfrm>
            <a:off x="6813368" y="5533073"/>
            <a:ext cx="9525" cy="389253"/>
          </a:xfrm>
          <a:prstGeom prst="rect">
            <a:avLst/>
          </a:prstGeom>
        </p:spPr>
        <p:txBody>
          <a:bodyPr lIns="0" tIns="0" rIns="0" bIns="0" rtlCol="0" anchor="t">
            <a:spAutoFit/>
          </a:bodyPr>
          <a:lstStyle/>
          <a:p>
            <a:pPr algn="ctr">
              <a:lnSpc>
                <a:spcPts val="3220"/>
              </a:lnSpc>
              <a:spcBef>
                <a:spcPct val="0"/>
              </a:spcBef>
            </a:pPr>
            <a:endParaRPr/>
          </a:p>
        </p:txBody>
      </p:sp>
      <p:sp>
        <p:nvSpPr>
          <p:cNvPr id="9" name="TextBox 9"/>
          <p:cNvSpPr txBox="1"/>
          <p:nvPr/>
        </p:nvSpPr>
        <p:spPr>
          <a:xfrm>
            <a:off x="291124" y="1710163"/>
            <a:ext cx="6643076" cy="807913"/>
          </a:xfrm>
          <a:prstGeom prst="rect">
            <a:avLst/>
          </a:prstGeom>
        </p:spPr>
        <p:txBody>
          <a:bodyPr wrap="square" lIns="0" tIns="0" rIns="0" bIns="0" rtlCol="0" anchor="t">
            <a:spAutoFit/>
          </a:bodyPr>
          <a:lstStyle/>
          <a:p>
            <a:pPr algn="l">
              <a:lnSpc>
                <a:spcPts val="6299"/>
              </a:lnSpc>
            </a:pPr>
            <a:r>
              <a:rPr lang="en-US" sz="4500" b="1" dirty="0">
                <a:solidFill>
                  <a:srgbClr val="000000"/>
                </a:solidFill>
                <a:latin typeface="Montserrat Bold"/>
                <a:ea typeface="Montserrat Bold"/>
                <a:cs typeface="Montserrat Bold"/>
                <a:sym typeface="Montserrat Bold"/>
              </a:rPr>
              <a:t>MICROCONTROLLERS</a:t>
            </a:r>
          </a:p>
        </p:txBody>
      </p:sp>
      <p:sp>
        <p:nvSpPr>
          <p:cNvPr id="10" name="Freeform 10"/>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12" name="Freeform 12"/>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24000"/>
            </a:blip>
            <a:stretch>
              <a:fillRect/>
            </a:stretch>
          </a:blipFill>
        </p:spPr>
      </p:sp>
    </p:spTree>
  </p:cSld>
  <p:clrMapOvr>
    <a:masterClrMapping/>
  </p:clrMapOvr>
  <p:transition spd="slow">
    <p:cover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1516894" y="2783090"/>
            <a:ext cx="6164255" cy="6154424"/>
          </a:xfrm>
          <a:custGeom>
            <a:avLst/>
            <a:gdLst/>
            <a:ahLst/>
            <a:cxnLst/>
            <a:rect l="l" t="t" r="r" b="b"/>
            <a:pathLst>
              <a:path w="6164255" h="6154424">
                <a:moveTo>
                  <a:pt x="0" y="0"/>
                </a:moveTo>
                <a:lnTo>
                  <a:pt x="6164255" y="0"/>
                </a:lnTo>
                <a:lnTo>
                  <a:pt x="6164255" y="6154424"/>
                </a:lnTo>
                <a:lnTo>
                  <a:pt x="0" y="6154424"/>
                </a:lnTo>
                <a:lnTo>
                  <a:pt x="0" y="0"/>
                </a:lnTo>
                <a:close/>
              </a:path>
            </a:pathLst>
          </a:custGeom>
          <a:blipFill>
            <a:blip r:embed="rId5"/>
            <a:stretch>
              <a:fillRect/>
            </a:stretch>
          </a:blipFill>
        </p:spPr>
      </p:sp>
      <p:sp>
        <p:nvSpPr>
          <p:cNvPr id="5" name="TextBox 5"/>
          <p:cNvSpPr txBox="1"/>
          <p:nvPr/>
        </p:nvSpPr>
        <p:spPr>
          <a:xfrm>
            <a:off x="299551" y="3122274"/>
            <a:ext cx="3210371" cy="695960"/>
          </a:xfrm>
          <a:prstGeom prst="rect">
            <a:avLst/>
          </a:prstGeom>
        </p:spPr>
        <p:txBody>
          <a:bodyPr lIns="0" tIns="0" rIns="0" bIns="0" rtlCol="0" anchor="t">
            <a:spAutoFit/>
          </a:bodyPr>
          <a:lstStyle/>
          <a:p>
            <a:pPr algn="ctr">
              <a:lnSpc>
                <a:spcPts val="5740"/>
              </a:lnSpc>
              <a:spcBef>
                <a:spcPct val="0"/>
              </a:spcBef>
            </a:pPr>
            <a:r>
              <a:rPr lang="en-US" sz="4100" b="1">
                <a:solidFill>
                  <a:srgbClr val="000000"/>
                </a:solidFill>
                <a:latin typeface="Montserrat Bold"/>
                <a:ea typeface="Montserrat Bold"/>
                <a:cs typeface="Montserrat Bold"/>
                <a:sym typeface="Montserrat Bold"/>
              </a:rPr>
              <a:t>OVERVIEW:</a:t>
            </a:r>
          </a:p>
        </p:txBody>
      </p:sp>
      <p:sp>
        <p:nvSpPr>
          <p:cNvPr id="6" name="TextBox 6"/>
          <p:cNvSpPr txBox="1"/>
          <p:nvPr/>
        </p:nvSpPr>
        <p:spPr>
          <a:xfrm>
            <a:off x="0" y="2009660"/>
            <a:ext cx="10491229" cy="773430"/>
          </a:xfrm>
          <a:prstGeom prst="rect">
            <a:avLst/>
          </a:prstGeom>
        </p:spPr>
        <p:txBody>
          <a:bodyPr lIns="0" tIns="0" rIns="0" bIns="0" rtlCol="0" anchor="t">
            <a:spAutoFit/>
          </a:bodyPr>
          <a:lstStyle/>
          <a:p>
            <a:pPr marL="971550" lvl="1" indent="-485775" algn="l">
              <a:lnSpc>
                <a:spcPts val="6299"/>
              </a:lnSpc>
              <a:buFont typeface="Arial"/>
              <a:buChar char="•"/>
            </a:pPr>
            <a:r>
              <a:rPr lang="en-US" sz="4500" b="1">
                <a:solidFill>
                  <a:srgbClr val="000000"/>
                </a:solidFill>
                <a:latin typeface="Montserrat Bold"/>
                <a:ea typeface="Montserrat Bold"/>
                <a:cs typeface="Montserrat Bold"/>
                <a:sym typeface="Montserrat Bold"/>
              </a:rPr>
              <a:t>MOTOR DRIVE ( BTS7960  )</a:t>
            </a: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36</a:t>
            </a:r>
          </a:p>
        </p:txBody>
      </p:sp>
      <p:sp>
        <p:nvSpPr>
          <p:cNvPr id="8" name="TextBox 8"/>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9" name="TextBox 9"/>
          <p:cNvSpPr txBox="1"/>
          <p:nvPr/>
        </p:nvSpPr>
        <p:spPr>
          <a:xfrm>
            <a:off x="164786" y="4170659"/>
            <a:ext cx="10844344" cy="3166110"/>
          </a:xfrm>
          <a:prstGeom prst="rect">
            <a:avLst/>
          </a:prstGeom>
        </p:spPr>
        <p:txBody>
          <a:bodyPr lIns="0" tIns="0" rIns="0" bIns="0" rtlCol="0" anchor="t">
            <a:spAutoFit/>
          </a:bodyPr>
          <a:lstStyle/>
          <a:p>
            <a:pPr marL="777240" lvl="1" indent="-388620" algn="just">
              <a:lnSpc>
                <a:spcPts val="5040"/>
              </a:lnSpc>
              <a:buFont typeface="Arial"/>
              <a:buChar char="•"/>
            </a:pPr>
            <a:r>
              <a:rPr lang="en-US" sz="3600">
                <a:solidFill>
                  <a:srgbClr val="000000"/>
                </a:solidFill>
                <a:latin typeface="Montserrat"/>
                <a:ea typeface="Montserrat"/>
                <a:cs typeface="Montserrat"/>
                <a:sym typeface="Montserrat"/>
              </a:rPr>
              <a:t>The BTS7960 43A motor driver module is a powerful and reliable choice for controlling high-current DC motors in various embedded and automation systems.</a:t>
            </a:r>
          </a:p>
          <a:p>
            <a:pPr algn="just">
              <a:lnSpc>
                <a:spcPts val="5040"/>
              </a:lnSpc>
            </a:pPr>
            <a:endParaRPr lang="en-US" sz="3600">
              <a:solidFill>
                <a:srgbClr val="000000"/>
              </a:solidFill>
              <a:latin typeface="Montserrat"/>
              <a:ea typeface="Montserrat"/>
              <a:cs typeface="Montserrat"/>
              <a:sym typeface="Montserrat"/>
            </a:endParaRPr>
          </a:p>
        </p:txBody>
      </p:sp>
      <p:sp>
        <p:nvSpPr>
          <p:cNvPr id="10" name="Freeform 10"/>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24000"/>
            </a:blip>
            <a:stretch>
              <a:fillRect/>
            </a:stretch>
          </a:blipFill>
        </p:spPr>
      </p:sp>
    </p:spTree>
  </p:cSld>
  <p:clrMapOvr>
    <a:masterClrMapping/>
  </p:clrMapOvr>
  <p:transition spd="slow">
    <p:cover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0" y="2040150"/>
            <a:ext cx="12149318" cy="789940"/>
          </a:xfrm>
          <a:prstGeom prst="rect">
            <a:avLst/>
          </a:prstGeom>
        </p:spPr>
        <p:txBody>
          <a:bodyPr lIns="0" tIns="0" rIns="0" bIns="0" rtlCol="0" anchor="t">
            <a:spAutoFit/>
          </a:bodyPr>
          <a:lstStyle/>
          <a:p>
            <a:pPr marL="993139" lvl="1" indent="-496570" algn="l">
              <a:lnSpc>
                <a:spcPts val="6439"/>
              </a:lnSpc>
              <a:buFont typeface="Arial"/>
              <a:buChar char="•"/>
            </a:pPr>
            <a:r>
              <a:rPr lang="en-US" sz="4599" b="1">
                <a:solidFill>
                  <a:srgbClr val="000000"/>
                </a:solidFill>
                <a:latin typeface="Montserrat Bold"/>
                <a:ea typeface="Montserrat Bold"/>
                <a:cs typeface="Montserrat Bold"/>
                <a:sym typeface="Montserrat Bold"/>
              </a:rPr>
              <a:t>MOTOR DRIVE ( BTS7960 )</a:t>
            </a:r>
          </a:p>
        </p:txBody>
      </p:sp>
      <p:sp>
        <p:nvSpPr>
          <p:cNvPr id="5" name="TextBox 5"/>
          <p:cNvSpPr txBox="1"/>
          <p:nvPr/>
        </p:nvSpPr>
        <p:spPr>
          <a:xfrm>
            <a:off x="624216" y="3015881"/>
            <a:ext cx="3161189" cy="695960"/>
          </a:xfrm>
          <a:prstGeom prst="rect">
            <a:avLst/>
          </a:prstGeom>
        </p:spPr>
        <p:txBody>
          <a:bodyPr lIns="0" tIns="0" rIns="0" bIns="0" rtlCol="0" anchor="t">
            <a:spAutoFit/>
          </a:bodyPr>
          <a:lstStyle/>
          <a:p>
            <a:pPr algn="ctr">
              <a:lnSpc>
                <a:spcPts val="5740"/>
              </a:lnSpc>
              <a:spcBef>
                <a:spcPct val="0"/>
              </a:spcBef>
            </a:pPr>
            <a:r>
              <a:rPr lang="en-US" sz="4100" b="1">
                <a:solidFill>
                  <a:srgbClr val="000000"/>
                </a:solidFill>
                <a:latin typeface="Montserrat Bold"/>
                <a:ea typeface="Montserrat Bold"/>
                <a:cs typeface="Montserrat Bold"/>
                <a:sym typeface="Montserrat Bold"/>
              </a:rPr>
              <a:t>FEATURES :</a:t>
            </a: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37</a:t>
            </a:r>
          </a:p>
        </p:txBody>
      </p:sp>
      <p:sp>
        <p:nvSpPr>
          <p:cNvPr id="7" name="TextBox 7"/>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8" name="TextBox 8"/>
          <p:cNvSpPr txBox="1"/>
          <p:nvPr/>
        </p:nvSpPr>
        <p:spPr>
          <a:xfrm>
            <a:off x="0" y="3907156"/>
            <a:ext cx="11572920" cy="5450839"/>
          </a:xfrm>
          <a:prstGeom prst="rect">
            <a:avLst/>
          </a:prstGeom>
        </p:spPr>
        <p:txBody>
          <a:bodyPr lIns="0" tIns="0" rIns="0" bIns="0" rtlCol="0" anchor="t">
            <a:spAutoFit/>
          </a:bodyPr>
          <a:lstStyle/>
          <a:p>
            <a:pPr marL="777248" lvl="1" indent="-388624" algn="just">
              <a:lnSpc>
                <a:spcPts val="5040"/>
              </a:lnSpc>
              <a:buAutoNum type="arabicPeriod"/>
            </a:pPr>
            <a:r>
              <a:rPr lang="en-US" sz="3600">
                <a:solidFill>
                  <a:srgbClr val="000000"/>
                </a:solidFill>
                <a:latin typeface="Montserrat"/>
                <a:ea typeface="Montserrat"/>
                <a:cs typeface="Montserrat"/>
                <a:sym typeface="Montserrat"/>
              </a:rPr>
              <a:t>Supports up to 43A continuous current</a:t>
            </a:r>
          </a:p>
          <a:p>
            <a:pPr marL="777248" lvl="1" indent="-388624" algn="just">
              <a:lnSpc>
                <a:spcPts val="5040"/>
              </a:lnSpc>
              <a:buAutoNum type="arabicPeriod"/>
            </a:pPr>
            <a:r>
              <a:rPr lang="en-US" sz="3600">
                <a:solidFill>
                  <a:srgbClr val="000000"/>
                </a:solidFill>
                <a:latin typeface="Montserrat"/>
                <a:ea typeface="Montserrat"/>
                <a:cs typeface="Montserrat"/>
                <a:sym typeface="Montserrat"/>
              </a:rPr>
              <a:t>Operating voltage: 5.5V to 27V</a:t>
            </a:r>
          </a:p>
          <a:p>
            <a:pPr marL="777248" lvl="1" indent="-388624" algn="just">
              <a:lnSpc>
                <a:spcPts val="5040"/>
              </a:lnSpc>
              <a:buAutoNum type="arabicPeriod"/>
            </a:pPr>
            <a:r>
              <a:rPr lang="en-US" sz="3600">
                <a:solidFill>
                  <a:srgbClr val="000000"/>
                </a:solidFill>
                <a:latin typeface="Montserrat"/>
                <a:ea typeface="Montserrat"/>
                <a:cs typeface="Montserrat"/>
                <a:sym typeface="Montserrat"/>
              </a:rPr>
              <a:t>Full speed &amp; direction control via PWM</a:t>
            </a:r>
          </a:p>
          <a:p>
            <a:pPr marL="777248" lvl="1" indent="-388624" algn="just">
              <a:lnSpc>
                <a:spcPts val="5040"/>
              </a:lnSpc>
              <a:buAutoNum type="arabicPeriod"/>
            </a:pPr>
            <a:r>
              <a:rPr lang="en-US" sz="3600">
                <a:solidFill>
                  <a:srgbClr val="000000"/>
                </a:solidFill>
                <a:latin typeface="Montserrat"/>
                <a:ea typeface="Montserrat"/>
                <a:cs typeface="Montserrat"/>
                <a:sym typeface="Montserrat"/>
              </a:rPr>
              <a:t>Dual H-Bridge for efficient control</a:t>
            </a:r>
          </a:p>
          <a:p>
            <a:pPr marL="777248" lvl="1" indent="-388624" algn="just">
              <a:lnSpc>
                <a:spcPts val="5040"/>
              </a:lnSpc>
              <a:buAutoNum type="arabicPeriod"/>
            </a:pPr>
            <a:r>
              <a:rPr lang="en-US" sz="3600">
                <a:solidFill>
                  <a:srgbClr val="000000"/>
                </a:solidFill>
                <a:latin typeface="Montserrat"/>
                <a:ea typeface="Montserrat"/>
                <a:cs typeface="Montserrat"/>
                <a:sym typeface="Montserrat"/>
              </a:rPr>
              <a:t>Built-in protections:</a:t>
            </a:r>
          </a:p>
          <a:p>
            <a:pPr marL="669301" lvl="1" indent="-334650" algn="l">
              <a:lnSpc>
                <a:spcPts val="4340"/>
              </a:lnSpc>
              <a:buFont typeface="Arial"/>
              <a:buChar char="•"/>
            </a:pPr>
            <a:r>
              <a:rPr lang="en-US" sz="3100">
                <a:solidFill>
                  <a:srgbClr val="000000"/>
                </a:solidFill>
                <a:latin typeface="Montserrat"/>
                <a:ea typeface="Montserrat"/>
                <a:cs typeface="Montserrat"/>
                <a:sym typeface="Montserrat"/>
              </a:rPr>
              <a:t>Over-temperature</a:t>
            </a:r>
          </a:p>
          <a:p>
            <a:pPr marL="669301" lvl="1" indent="-334650" algn="l">
              <a:lnSpc>
                <a:spcPts val="4340"/>
              </a:lnSpc>
              <a:buFont typeface="Arial"/>
              <a:buChar char="•"/>
            </a:pPr>
            <a:r>
              <a:rPr lang="en-US" sz="3100">
                <a:solidFill>
                  <a:srgbClr val="000000"/>
                </a:solidFill>
                <a:latin typeface="Montserrat"/>
                <a:ea typeface="Montserrat"/>
                <a:cs typeface="Montserrat"/>
                <a:sym typeface="Montserrat"/>
              </a:rPr>
              <a:t>Over-current</a:t>
            </a:r>
          </a:p>
          <a:p>
            <a:pPr marL="669301" lvl="1" indent="-334650" algn="l">
              <a:lnSpc>
                <a:spcPts val="4340"/>
              </a:lnSpc>
              <a:buFont typeface="Arial"/>
              <a:buChar char="•"/>
            </a:pPr>
            <a:r>
              <a:rPr lang="en-US" sz="3100">
                <a:solidFill>
                  <a:srgbClr val="000000"/>
                </a:solidFill>
                <a:latin typeface="Montserrat"/>
                <a:ea typeface="Montserrat"/>
                <a:cs typeface="Montserrat"/>
                <a:sym typeface="Montserrat"/>
              </a:rPr>
              <a:t>Short-circuit</a:t>
            </a:r>
          </a:p>
          <a:p>
            <a:pPr algn="just">
              <a:lnSpc>
                <a:spcPts val="5180"/>
              </a:lnSpc>
            </a:pPr>
            <a:endParaRPr lang="en-US" sz="3100">
              <a:solidFill>
                <a:srgbClr val="000000"/>
              </a:solidFill>
              <a:latin typeface="Montserrat"/>
              <a:ea typeface="Montserrat"/>
              <a:cs typeface="Montserrat"/>
              <a:sym typeface="Montserrat"/>
            </a:endParaRPr>
          </a:p>
        </p:txBody>
      </p:sp>
      <p:sp>
        <p:nvSpPr>
          <p:cNvPr id="9" name="Freeform 9"/>
          <p:cNvSpPr/>
          <p:nvPr/>
        </p:nvSpPr>
        <p:spPr>
          <a:xfrm>
            <a:off x="11147833" y="3901508"/>
            <a:ext cx="6769832" cy="4522910"/>
          </a:xfrm>
          <a:custGeom>
            <a:avLst/>
            <a:gdLst/>
            <a:ahLst/>
            <a:cxnLst/>
            <a:rect l="l" t="t" r="r" b="b"/>
            <a:pathLst>
              <a:path w="6769832" h="4522910">
                <a:moveTo>
                  <a:pt x="0" y="0"/>
                </a:moveTo>
                <a:lnTo>
                  <a:pt x="6769832" y="0"/>
                </a:lnTo>
                <a:lnTo>
                  <a:pt x="6769832" y="4522910"/>
                </a:lnTo>
                <a:lnTo>
                  <a:pt x="0" y="4522910"/>
                </a:lnTo>
                <a:lnTo>
                  <a:pt x="0" y="0"/>
                </a:lnTo>
                <a:close/>
              </a:path>
            </a:pathLst>
          </a:custGeom>
          <a:blipFill>
            <a:blip r:embed="rId5"/>
            <a:stretch>
              <a:fillRect t="-1978" r="-50575" b="-1978"/>
            </a:stretch>
          </a:blipFill>
        </p:spPr>
      </p:sp>
      <p:sp>
        <p:nvSpPr>
          <p:cNvPr id="10" name="Freeform 10"/>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24000"/>
            </a:blip>
            <a:stretch>
              <a:fillRect/>
            </a:stretch>
          </a:blipFill>
        </p:spPr>
      </p:sp>
    </p:spTree>
  </p:cSld>
  <p:clrMapOvr>
    <a:masterClrMapping/>
  </p:clrMapOvr>
  <p:transition spd="slow">
    <p:cover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stretch>
              <a:fillRect/>
            </a:stretch>
          </a:blipFill>
        </p:spPr>
      </p:sp>
      <p:sp>
        <p:nvSpPr>
          <p:cNvPr id="4" name="TextBox 4"/>
          <p:cNvSpPr txBox="1"/>
          <p:nvPr/>
        </p:nvSpPr>
        <p:spPr>
          <a:xfrm>
            <a:off x="408033" y="2262809"/>
            <a:ext cx="8286750" cy="775335"/>
          </a:xfrm>
          <a:prstGeom prst="rect">
            <a:avLst/>
          </a:prstGeom>
        </p:spPr>
        <p:txBody>
          <a:bodyPr lIns="0" tIns="0" rIns="0" bIns="0" rtlCol="0" anchor="t">
            <a:spAutoFit/>
          </a:bodyPr>
          <a:lstStyle/>
          <a:p>
            <a:pPr marL="971550" lvl="1" indent="-485775" algn="ctr">
              <a:lnSpc>
                <a:spcPts val="6299"/>
              </a:lnSpc>
              <a:buFont typeface="Arial"/>
              <a:buChar char="•"/>
            </a:pPr>
            <a:r>
              <a:rPr lang="en-US" sz="4500" b="1">
                <a:solidFill>
                  <a:srgbClr val="000000"/>
                </a:solidFill>
                <a:latin typeface="Maven Pro Bold"/>
                <a:ea typeface="Maven Pro Bold"/>
                <a:cs typeface="Maven Pro Bold"/>
                <a:sym typeface="Maven Pro Bold"/>
              </a:rPr>
              <a:t>MOTOR DRIVE ( BTS7960 )</a:t>
            </a:r>
          </a:p>
        </p:txBody>
      </p:sp>
      <p:sp>
        <p:nvSpPr>
          <p:cNvPr id="5" name="Freeform 5"/>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30000"/>
            </a:blip>
            <a:stretch>
              <a:fillRect/>
            </a:stretch>
          </a:blipFill>
        </p:spPr>
      </p:sp>
      <p:sp>
        <p:nvSpPr>
          <p:cNvPr id="7" name="Freeform 7"/>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38</a:t>
            </a:r>
          </a:p>
        </p:txBody>
      </p:sp>
      <p:sp>
        <p:nvSpPr>
          <p:cNvPr id="9" name="TextBox 9"/>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COMPONENTS</a:t>
            </a:r>
          </a:p>
        </p:txBody>
      </p:sp>
      <p:sp>
        <p:nvSpPr>
          <p:cNvPr id="10" name="TextBox 10"/>
          <p:cNvSpPr txBox="1"/>
          <p:nvPr/>
        </p:nvSpPr>
        <p:spPr>
          <a:xfrm>
            <a:off x="240070" y="3370271"/>
            <a:ext cx="5799296" cy="646429"/>
          </a:xfrm>
          <a:prstGeom prst="rect">
            <a:avLst/>
          </a:prstGeom>
        </p:spPr>
        <p:txBody>
          <a:bodyPr lIns="0" tIns="0" rIns="0" bIns="0" rtlCol="0" anchor="t">
            <a:spAutoFit/>
          </a:bodyPr>
          <a:lstStyle/>
          <a:p>
            <a:pPr algn="r">
              <a:lnSpc>
                <a:spcPts val="5320"/>
              </a:lnSpc>
              <a:spcBef>
                <a:spcPct val="0"/>
              </a:spcBef>
            </a:pPr>
            <a:r>
              <a:rPr lang="en-US" sz="3800" b="1">
                <a:solidFill>
                  <a:srgbClr val="000000"/>
                </a:solidFill>
                <a:latin typeface="Montserrat Bold"/>
                <a:ea typeface="Montserrat Bold"/>
                <a:cs typeface="Montserrat Bold"/>
                <a:sym typeface="Montserrat Bold"/>
              </a:rPr>
              <a:t>Role in the wheelchair:</a:t>
            </a:r>
          </a:p>
        </p:txBody>
      </p:sp>
      <p:sp>
        <p:nvSpPr>
          <p:cNvPr id="11" name="TextBox 11"/>
          <p:cNvSpPr txBox="1"/>
          <p:nvPr/>
        </p:nvSpPr>
        <p:spPr>
          <a:xfrm>
            <a:off x="696286" y="4173545"/>
            <a:ext cx="10350676" cy="3156050"/>
          </a:xfrm>
          <a:prstGeom prst="rect">
            <a:avLst/>
          </a:prstGeom>
        </p:spPr>
        <p:txBody>
          <a:bodyPr lIns="0" tIns="0" rIns="0" bIns="0" rtlCol="0" anchor="t">
            <a:spAutoFit/>
          </a:bodyPr>
          <a:lstStyle/>
          <a:p>
            <a:pPr marL="781787" lvl="1" indent="-390893" algn="l">
              <a:lnSpc>
                <a:spcPts val="5069"/>
              </a:lnSpc>
              <a:buFont typeface="Arial"/>
              <a:buChar char="•"/>
            </a:pPr>
            <a:r>
              <a:rPr lang="en-US" sz="3621">
                <a:solidFill>
                  <a:srgbClr val="000000"/>
                </a:solidFill>
                <a:latin typeface="Montserrat"/>
                <a:ea typeface="Montserrat"/>
                <a:cs typeface="Montserrat"/>
                <a:sym typeface="Montserrat"/>
              </a:rPr>
              <a:t>Enables safe and smooth motion of the wheelchair.</a:t>
            </a:r>
          </a:p>
          <a:p>
            <a:pPr marL="781787" lvl="1" indent="-390893" algn="l">
              <a:lnSpc>
                <a:spcPts val="5069"/>
              </a:lnSpc>
              <a:buFont typeface="Arial"/>
              <a:buChar char="•"/>
            </a:pPr>
            <a:r>
              <a:rPr lang="en-US" sz="3621">
                <a:solidFill>
                  <a:srgbClr val="000000"/>
                </a:solidFill>
                <a:latin typeface="Montserrat"/>
                <a:ea typeface="Montserrat"/>
                <a:cs typeface="Montserrat"/>
                <a:sym typeface="Montserrat"/>
              </a:rPr>
              <a:t>Provides reliable, high-power control.</a:t>
            </a:r>
          </a:p>
          <a:p>
            <a:pPr marL="781787" lvl="1" indent="-390893" algn="l">
              <a:lnSpc>
                <a:spcPts val="5069"/>
              </a:lnSpc>
              <a:buFont typeface="Arial"/>
              <a:buChar char="•"/>
            </a:pPr>
            <a:r>
              <a:rPr lang="en-US" sz="3621">
                <a:solidFill>
                  <a:srgbClr val="000000"/>
                </a:solidFill>
                <a:latin typeface="Montserrat"/>
                <a:ea typeface="Montserrat"/>
                <a:cs typeface="Montserrat"/>
                <a:sym typeface="Montserrat"/>
              </a:rPr>
              <a:t>Essential for mobility and precision in electric wheelchair systems</a:t>
            </a:r>
          </a:p>
        </p:txBody>
      </p:sp>
      <p:sp>
        <p:nvSpPr>
          <p:cNvPr id="12" name="Freeform 12"/>
          <p:cNvSpPr/>
          <p:nvPr/>
        </p:nvSpPr>
        <p:spPr>
          <a:xfrm>
            <a:off x="11719501" y="2895805"/>
            <a:ext cx="5381610" cy="5802971"/>
          </a:xfrm>
          <a:custGeom>
            <a:avLst/>
            <a:gdLst/>
            <a:ahLst/>
            <a:cxnLst/>
            <a:rect l="l" t="t" r="r" b="b"/>
            <a:pathLst>
              <a:path w="5381610" h="5802971">
                <a:moveTo>
                  <a:pt x="0" y="0"/>
                </a:moveTo>
                <a:lnTo>
                  <a:pt x="5381610" y="0"/>
                </a:lnTo>
                <a:lnTo>
                  <a:pt x="5381610" y="5802971"/>
                </a:lnTo>
                <a:lnTo>
                  <a:pt x="0" y="5802971"/>
                </a:lnTo>
                <a:lnTo>
                  <a:pt x="0" y="0"/>
                </a:lnTo>
                <a:close/>
              </a:path>
            </a:pathLst>
          </a:custGeom>
          <a:blipFill>
            <a:blip r:embed="rId8"/>
            <a:stretch>
              <a:fillRect t="-209" b="-209"/>
            </a:stretch>
          </a:blipFill>
        </p:spPr>
      </p:sp>
    </p:spTree>
  </p:cSld>
  <p:clrMapOvr>
    <a:masterClrMapping/>
  </p:clrMapOvr>
  <p:transition spd="slow">
    <p:cover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1665343" y="2915278"/>
            <a:ext cx="6622657" cy="5678293"/>
          </a:xfrm>
          <a:custGeom>
            <a:avLst/>
            <a:gdLst/>
            <a:ahLst/>
            <a:cxnLst/>
            <a:rect l="l" t="t" r="r" b="b"/>
            <a:pathLst>
              <a:path w="6622657" h="5678293">
                <a:moveTo>
                  <a:pt x="0" y="0"/>
                </a:moveTo>
                <a:lnTo>
                  <a:pt x="6622657" y="0"/>
                </a:lnTo>
                <a:lnTo>
                  <a:pt x="6622657" y="5678293"/>
                </a:lnTo>
                <a:lnTo>
                  <a:pt x="0" y="5678293"/>
                </a:lnTo>
                <a:lnTo>
                  <a:pt x="0" y="0"/>
                </a:lnTo>
                <a:close/>
              </a:path>
            </a:pathLst>
          </a:custGeom>
          <a:blipFill>
            <a:blip r:embed="rId3"/>
            <a:stretch>
              <a:fillRect/>
            </a:stretch>
          </a:blipFill>
        </p:spPr>
      </p:sp>
      <p:sp>
        <p:nvSpPr>
          <p:cNvPr id="4" name="TextBox 4"/>
          <p:cNvSpPr txBox="1"/>
          <p:nvPr/>
        </p:nvSpPr>
        <p:spPr>
          <a:xfrm>
            <a:off x="735075" y="3616139"/>
            <a:ext cx="11147964" cy="5489525"/>
          </a:xfrm>
          <a:prstGeom prst="rect">
            <a:avLst/>
          </a:prstGeom>
        </p:spPr>
        <p:txBody>
          <a:bodyPr lIns="0" tIns="0" rIns="0" bIns="0" rtlCol="0" anchor="t">
            <a:spAutoFit/>
          </a:bodyPr>
          <a:lstStyle/>
          <a:p>
            <a:pPr algn="ctr">
              <a:lnSpc>
                <a:spcPts val="6808"/>
              </a:lnSpc>
              <a:spcBef>
                <a:spcPct val="0"/>
              </a:spcBef>
            </a:pPr>
            <a:r>
              <a:rPr lang="en-US" sz="4863" b="1">
                <a:solidFill>
                  <a:srgbClr val="000000"/>
                </a:solidFill>
                <a:latin typeface="Montserrat Bold"/>
                <a:ea typeface="Montserrat Bold"/>
                <a:cs typeface="Montserrat Bold"/>
                <a:sym typeface="Montserrat Bold"/>
              </a:rPr>
              <a:t>Neurosky EEG Sensor </a:t>
            </a:r>
          </a:p>
          <a:p>
            <a:pPr marL="777240" lvl="1" indent="-388620" algn="l">
              <a:lnSpc>
                <a:spcPts val="5040"/>
              </a:lnSpc>
              <a:spcBef>
                <a:spcPct val="0"/>
              </a:spcBef>
              <a:buFont typeface="Arial"/>
              <a:buChar char="•"/>
            </a:pPr>
            <a:r>
              <a:rPr lang="en-US" sz="3600">
                <a:solidFill>
                  <a:srgbClr val="000000"/>
                </a:solidFill>
                <a:latin typeface="Montserrat"/>
                <a:ea typeface="Montserrat"/>
                <a:cs typeface="Montserrat"/>
                <a:sym typeface="Montserrat"/>
              </a:rPr>
              <a:t>Blink Detection : Strength and frequency of blinks trigger forward and backward movement.</a:t>
            </a:r>
          </a:p>
          <a:p>
            <a:pPr marL="839991" lvl="1" indent="-419995" algn="l">
              <a:lnSpc>
                <a:spcPts val="5446"/>
              </a:lnSpc>
              <a:buFont typeface="Arial"/>
              <a:buChar char="•"/>
            </a:pPr>
            <a:r>
              <a:rPr lang="en-US" sz="3890">
                <a:solidFill>
                  <a:srgbClr val="000000"/>
                </a:solidFill>
                <a:latin typeface="Montserrat"/>
                <a:ea typeface="Montserrat"/>
                <a:cs typeface="Montserrat"/>
                <a:sym typeface="Montserrat"/>
              </a:rPr>
              <a:t>Brain-Computer Interface (BCI) : Detects brain activity non-invasively for natural control.</a:t>
            </a:r>
          </a:p>
          <a:p>
            <a:pPr algn="l">
              <a:lnSpc>
                <a:spcPts val="5446"/>
              </a:lnSpc>
            </a:pPr>
            <a:r>
              <a:rPr lang="en-US" sz="3890">
                <a:solidFill>
                  <a:srgbClr val="000000"/>
                </a:solidFill>
                <a:latin typeface="Montserrat"/>
                <a:ea typeface="Montserrat"/>
                <a:cs typeface="Montserrat"/>
                <a:sym typeface="Montserrat"/>
              </a:rPr>
              <a:t>                                       </a:t>
            </a:r>
          </a:p>
        </p:txBody>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39</a:t>
            </a:r>
          </a:p>
        </p:txBody>
      </p:sp>
      <p:sp>
        <p:nvSpPr>
          <p:cNvPr id="6" name="Freeform 6"/>
          <p:cNvSpPr/>
          <p:nvPr/>
        </p:nvSpPr>
        <p:spPr>
          <a:xfrm>
            <a:off x="6706974" y="128340"/>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3509923" y="844267"/>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SENSORS</a:t>
            </a:r>
          </a:p>
        </p:txBody>
      </p:sp>
      <p:sp>
        <p:nvSpPr>
          <p:cNvPr id="8" name="Freeform 8"/>
          <p:cNvSpPr/>
          <p:nvPr/>
        </p:nvSpPr>
        <p:spPr>
          <a:xfrm>
            <a:off x="475885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30000"/>
            </a:blip>
            <a:stretch>
              <a:fillRect/>
            </a:stretch>
          </a:blipFill>
        </p:spPr>
      </p:sp>
      <p:sp>
        <p:nvSpPr>
          <p:cNvPr id="9" name="Freeform 9"/>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
        <p:nvSpPr>
          <p:cNvPr id="10" name="TextBox 10"/>
          <p:cNvSpPr txBox="1"/>
          <p:nvPr/>
        </p:nvSpPr>
        <p:spPr>
          <a:xfrm>
            <a:off x="1028700" y="2113728"/>
            <a:ext cx="11026317" cy="1588136"/>
          </a:xfrm>
          <a:prstGeom prst="rect">
            <a:avLst/>
          </a:prstGeom>
        </p:spPr>
        <p:txBody>
          <a:bodyPr lIns="0" tIns="0" rIns="0" bIns="0" rtlCol="0" anchor="t">
            <a:spAutoFit/>
          </a:bodyPr>
          <a:lstStyle/>
          <a:p>
            <a:pPr algn="l">
              <a:lnSpc>
                <a:spcPts val="6439"/>
              </a:lnSpc>
              <a:spcBef>
                <a:spcPct val="0"/>
              </a:spcBef>
            </a:pPr>
            <a:r>
              <a:rPr lang="en-US" sz="4599" b="1" dirty="0">
                <a:solidFill>
                  <a:srgbClr val="000000"/>
                </a:solidFill>
                <a:latin typeface="Montserrat Bold"/>
                <a:ea typeface="Montserrat Bold"/>
                <a:cs typeface="Montserrat Bold"/>
                <a:sym typeface="Montserrat Bold"/>
              </a:rPr>
              <a:t>EEG Sensor for Forward and Backward Motion</a:t>
            </a:r>
          </a:p>
        </p:txBody>
      </p:sp>
    </p:spTree>
  </p:cSld>
  <p:clrMapOvr>
    <a:masterClrMapping/>
  </p:clrMapOvr>
  <p:transition spd="slow">
    <p:cover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6209342" y="47893"/>
            <a:ext cx="5305046" cy="1624670"/>
          </a:xfrm>
          <a:custGeom>
            <a:avLst/>
            <a:gdLst/>
            <a:ahLst/>
            <a:cxnLst/>
            <a:rect l="l" t="t" r="r" b="b"/>
            <a:pathLst>
              <a:path w="5305046" h="1624670">
                <a:moveTo>
                  <a:pt x="0" y="0"/>
                </a:moveTo>
                <a:lnTo>
                  <a:pt x="5305047" y="0"/>
                </a:lnTo>
                <a:lnTo>
                  <a:pt x="5305047" y="1624670"/>
                </a:lnTo>
                <a:lnTo>
                  <a:pt x="0" y="16246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7405583" y="575337"/>
            <a:ext cx="2855595" cy="1073229"/>
          </a:xfrm>
          <a:prstGeom prst="rect">
            <a:avLst/>
          </a:prstGeom>
        </p:spPr>
        <p:txBody>
          <a:bodyPr lIns="0" tIns="0" rIns="0" bIns="0" rtlCol="0" anchor="t">
            <a:spAutoFit/>
          </a:bodyPr>
          <a:lstStyle/>
          <a:p>
            <a:pPr algn="l">
              <a:lnSpc>
                <a:spcPts val="4001"/>
              </a:lnSpc>
            </a:pPr>
            <a:r>
              <a:rPr lang="en-US" sz="5001" b="1">
                <a:solidFill>
                  <a:srgbClr val="00154F"/>
                </a:solidFill>
                <a:latin typeface="Montserrat Bold"/>
                <a:ea typeface="Montserrat Bold"/>
                <a:cs typeface="Montserrat Bold"/>
                <a:sym typeface="Montserrat Bold"/>
              </a:rPr>
              <a:t>Abstract</a:t>
            </a:r>
          </a:p>
          <a:p>
            <a:pPr algn="ctr">
              <a:lnSpc>
                <a:spcPts val="4001"/>
              </a:lnSpc>
            </a:pPr>
            <a:endParaRPr lang="en-US" sz="5001" b="1">
              <a:solidFill>
                <a:srgbClr val="00154F"/>
              </a:solidFill>
              <a:latin typeface="Montserrat Bold"/>
              <a:ea typeface="Montserrat Bold"/>
              <a:cs typeface="Montserrat Bold"/>
              <a:sym typeface="Montserrat Bold"/>
            </a:endParaRPr>
          </a:p>
        </p:txBody>
      </p:sp>
      <p:sp>
        <p:nvSpPr>
          <p:cNvPr id="5" name="TextBox 5"/>
          <p:cNvSpPr txBox="1"/>
          <p:nvPr/>
        </p:nvSpPr>
        <p:spPr>
          <a:xfrm>
            <a:off x="804673" y="2359762"/>
            <a:ext cx="16678653" cy="6175813"/>
          </a:xfrm>
          <a:prstGeom prst="rect">
            <a:avLst/>
          </a:prstGeom>
        </p:spPr>
        <p:txBody>
          <a:bodyPr lIns="0" tIns="0" rIns="0" bIns="0" rtlCol="0" anchor="t">
            <a:spAutoFit/>
          </a:bodyPr>
          <a:lstStyle/>
          <a:p>
            <a:pPr algn="just">
              <a:lnSpc>
                <a:spcPts val="4480"/>
              </a:lnSpc>
            </a:pPr>
            <a:r>
              <a:rPr lang="en-US" sz="3200" spc="-16">
                <a:solidFill>
                  <a:srgbClr val="000000"/>
                </a:solidFill>
                <a:latin typeface="Montserrat"/>
                <a:ea typeface="Montserrat"/>
                <a:cs typeface="Montserrat"/>
                <a:sym typeface="Montserrat"/>
              </a:rPr>
              <a:t>This project presents a practical and innovative solution in assistive technology to improve mobility for individuals with severe physical disabilities. It features a brain-controlled wheelchair that interprets brain signals to control direction.</a:t>
            </a:r>
          </a:p>
          <a:p>
            <a:pPr algn="just">
              <a:lnSpc>
                <a:spcPts val="4480"/>
              </a:lnSpc>
            </a:pPr>
            <a:endParaRPr lang="en-US" sz="3200" spc="-16">
              <a:solidFill>
                <a:srgbClr val="000000"/>
              </a:solidFill>
              <a:latin typeface="Montserrat"/>
              <a:ea typeface="Montserrat"/>
              <a:cs typeface="Montserrat"/>
              <a:sym typeface="Montserrat"/>
            </a:endParaRPr>
          </a:p>
          <a:p>
            <a:pPr algn="just">
              <a:lnSpc>
                <a:spcPts val="4480"/>
              </a:lnSpc>
            </a:pPr>
            <a:r>
              <a:rPr lang="en-US" sz="3200" spc="-16">
                <a:solidFill>
                  <a:srgbClr val="000000"/>
                </a:solidFill>
                <a:latin typeface="Montserrat"/>
                <a:ea typeface="Montserrat"/>
                <a:cs typeface="Montserrat"/>
                <a:sym typeface="Montserrat"/>
              </a:rPr>
              <a:t>A simple, real-time algorithm processes brainwave data without using machine learning, making the system easy to use and highly responsive. The developed system successfully controls wheelchair movement and includes ADAS support. This work sets the stage for future enhancements.</a:t>
            </a:r>
          </a:p>
          <a:p>
            <a:pPr algn="just">
              <a:lnSpc>
                <a:spcPts val="4480"/>
              </a:lnSpc>
            </a:pPr>
            <a:endParaRPr lang="en-US" sz="3200" spc="-16">
              <a:solidFill>
                <a:srgbClr val="000000"/>
              </a:solidFill>
              <a:latin typeface="Montserrat"/>
              <a:ea typeface="Montserrat"/>
              <a:cs typeface="Montserrat"/>
              <a:sym typeface="Montserrat"/>
            </a:endParaRPr>
          </a:p>
          <a:p>
            <a:pPr algn="just">
              <a:lnSpc>
                <a:spcPts val="4571"/>
              </a:lnSpc>
            </a:pPr>
            <a:endParaRPr lang="en-US" sz="3200" spc="-16">
              <a:solidFill>
                <a:srgbClr val="000000"/>
              </a:solidFill>
              <a:latin typeface="Montserrat"/>
              <a:ea typeface="Montserrat"/>
              <a:cs typeface="Montserrat"/>
              <a:sym typeface="Montserrat"/>
            </a:endParaRPr>
          </a:p>
          <a:p>
            <a:pPr algn="just">
              <a:lnSpc>
                <a:spcPts val="4571"/>
              </a:lnSpc>
            </a:pPr>
            <a:endParaRPr lang="en-US" sz="3200" spc="-16">
              <a:solidFill>
                <a:srgbClr val="000000"/>
              </a:solidFill>
              <a:latin typeface="Montserrat"/>
              <a:ea typeface="Montserrat"/>
              <a:cs typeface="Montserrat"/>
              <a:sym typeface="Montserrat"/>
            </a:endParaRPr>
          </a:p>
        </p:txBody>
      </p:sp>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92322" y="2573936"/>
            <a:ext cx="7351678" cy="4844516"/>
          </a:xfrm>
          <a:custGeom>
            <a:avLst/>
            <a:gdLst/>
            <a:ahLst/>
            <a:cxnLst/>
            <a:rect l="l" t="t" r="r" b="b"/>
            <a:pathLst>
              <a:path w="7351678" h="4844516">
                <a:moveTo>
                  <a:pt x="0" y="0"/>
                </a:moveTo>
                <a:lnTo>
                  <a:pt x="7351678" y="0"/>
                </a:lnTo>
                <a:lnTo>
                  <a:pt x="7351678" y="4844516"/>
                </a:lnTo>
                <a:lnTo>
                  <a:pt x="0" y="4844516"/>
                </a:lnTo>
                <a:lnTo>
                  <a:pt x="0" y="0"/>
                </a:lnTo>
                <a:close/>
              </a:path>
            </a:pathLst>
          </a:custGeom>
          <a:blipFill>
            <a:blip r:embed="rId3"/>
            <a:stretch>
              <a:fillRect/>
            </a:stretch>
          </a:blipFill>
        </p:spPr>
      </p:sp>
      <p:sp>
        <p:nvSpPr>
          <p:cNvPr id="4" name="Freeform 4"/>
          <p:cNvSpPr/>
          <p:nvPr/>
        </p:nvSpPr>
        <p:spPr>
          <a:xfrm>
            <a:off x="9992435" y="2573936"/>
            <a:ext cx="7812597" cy="4844516"/>
          </a:xfrm>
          <a:custGeom>
            <a:avLst/>
            <a:gdLst/>
            <a:ahLst/>
            <a:cxnLst/>
            <a:rect l="l" t="t" r="r" b="b"/>
            <a:pathLst>
              <a:path w="7812597" h="4844516">
                <a:moveTo>
                  <a:pt x="0" y="0"/>
                </a:moveTo>
                <a:lnTo>
                  <a:pt x="7812597" y="0"/>
                </a:lnTo>
                <a:lnTo>
                  <a:pt x="7812597" y="4844516"/>
                </a:lnTo>
                <a:lnTo>
                  <a:pt x="0" y="4844516"/>
                </a:lnTo>
                <a:lnTo>
                  <a:pt x="0" y="0"/>
                </a:lnTo>
                <a:close/>
              </a:path>
            </a:pathLst>
          </a:custGeom>
          <a:blipFill>
            <a:blip r:embed="rId4"/>
            <a:stretch>
              <a:fillRect t="-1321" b="-1321"/>
            </a:stretch>
          </a:blipFill>
        </p:spPr>
      </p:sp>
      <p:sp>
        <p:nvSpPr>
          <p:cNvPr id="5" name="TextBox 5"/>
          <p:cNvSpPr txBox="1"/>
          <p:nvPr/>
        </p:nvSpPr>
        <p:spPr>
          <a:xfrm>
            <a:off x="5589352" y="952500"/>
            <a:ext cx="7158038"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Montserrat Bold"/>
                <a:ea typeface="Montserrat Bold"/>
                <a:cs typeface="Montserrat Bold"/>
                <a:sym typeface="Montserrat Bold"/>
              </a:rPr>
              <a:t>Sensor Detecting signal</a:t>
            </a: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40</a:t>
            </a:r>
          </a:p>
        </p:txBody>
      </p:sp>
      <p:sp>
        <p:nvSpPr>
          <p:cNvPr id="7" name="Freeform 7"/>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5"/>
            <a:stretch>
              <a:fillRect t="-6958" r="-35844"/>
            </a:stretch>
          </a:blipFill>
        </p:spPr>
      </p:sp>
      <p:sp>
        <p:nvSpPr>
          <p:cNvPr id="8" name="Freeform 8"/>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477208" y="2821174"/>
            <a:ext cx="10748118" cy="7633335"/>
          </a:xfrm>
          <a:prstGeom prst="rect">
            <a:avLst/>
          </a:prstGeom>
        </p:spPr>
        <p:txBody>
          <a:bodyPr lIns="0" tIns="0" rIns="0" bIns="0" rtlCol="0" anchor="t">
            <a:spAutoFit/>
          </a:bodyPr>
          <a:lstStyle/>
          <a:p>
            <a:pPr algn="l">
              <a:lnSpc>
                <a:spcPts val="5040"/>
              </a:lnSpc>
            </a:pPr>
            <a:endParaRPr/>
          </a:p>
          <a:p>
            <a:pPr algn="l">
              <a:lnSpc>
                <a:spcPts val="5040"/>
              </a:lnSpc>
            </a:pPr>
            <a:endParaRPr/>
          </a:p>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Head Tilt Left : Wheelchair moves left when head tilts beyond set angle.</a:t>
            </a:r>
          </a:p>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Head Tilt Right : Wheelchair moves right with corresponding tilt detection.</a:t>
            </a:r>
          </a:p>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MEMS 3-aixs accelerometer and 3-axis gyroscope values combined</a:t>
            </a:r>
          </a:p>
          <a:p>
            <a:pPr algn="l">
              <a:lnSpc>
                <a:spcPts val="5040"/>
              </a:lnSpc>
            </a:pPr>
            <a:endParaRPr lang="en-US" sz="3600">
              <a:solidFill>
                <a:srgbClr val="000000"/>
              </a:solidFill>
              <a:latin typeface="Montserrat"/>
              <a:ea typeface="Montserrat"/>
              <a:cs typeface="Montserrat"/>
              <a:sym typeface="Montserrat"/>
            </a:endParaRPr>
          </a:p>
          <a:p>
            <a:pPr algn="l">
              <a:lnSpc>
                <a:spcPts val="5040"/>
              </a:lnSpc>
            </a:pPr>
            <a:r>
              <a:rPr lang="en-US" sz="3600">
                <a:solidFill>
                  <a:srgbClr val="000000"/>
                </a:solidFill>
                <a:latin typeface="Montserrat"/>
                <a:ea typeface="Montserrat"/>
                <a:cs typeface="Montserrat"/>
                <a:sym typeface="Montserrat"/>
              </a:rPr>
              <a:t>     </a:t>
            </a:r>
          </a:p>
          <a:p>
            <a:pPr algn="l">
              <a:lnSpc>
                <a:spcPts val="5040"/>
              </a:lnSpc>
              <a:spcBef>
                <a:spcPct val="0"/>
              </a:spcBef>
            </a:pPr>
            <a:endParaRPr lang="en-US" sz="3600">
              <a:solidFill>
                <a:srgbClr val="000000"/>
              </a:solidFill>
              <a:latin typeface="Montserrat"/>
              <a:ea typeface="Montserrat"/>
              <a:cs typeface="Montserrat"/>
              <a:sym typeface="Montserrat"/>
            </a:endParaRPr>
          </a:p>
          <a:p>
            <a:pPr algn="l">
              <a:lnSpc>
                <a:spcPts val="5040"/>
              </a:lnSpc>
              <a:spcBef>
                <a:spcPct val="0"/>
              </a:spcBef>
            </a:pPr>
            <a:endParaRPr lang="en-US" sz="3600">
              <a:solidFill>
                <a:srgbClr val="000000"/>
              </a:solidFill>
              <a:latin typeface="Montserrat"/>
              <a:ea typeface="Montserrat"/>
              <a:cs typeface="Montserrat"/>
              <a:sym typeface="Montserrat"/>
            </a:endParaRPr>
          </a:p>
        </p:txBody>
      </p:sp>
      <p:sp>
        <p:nvSpPr>
          <p:cNvPr id="4" name="Freeform 4"/>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3"/>
            <a:stretch>
              <a:fillRect t="-6958" r="-35844"/>
            </a:stretch>
          </a:blipFill>
        </p:spPr>
      </p:sp>
      <p:sp>
        <p:nvSpPr>
          <p:cNvPr id="5" name="Freeform 5"/>
          <p:cNvSpPr/>
          <p:nvPr/>
        </p:nvSpPr>
        <p:spPr>
          <a:xfrm>
            <a:off x="11410137" y="1336567"/>
            <a:ext cx="6887388" cy="7864493"/>
          </a:xfrm>
          <a:custGeom>
            <a:avLst/>
            <a:gdLst/>
            <a:ahLst/>
            <a:cxnLst/>
            <a:rect l="l" t="t" r="r" b="b"/>
            <a:pathLst>
              <a:path w="6887388" h="7864493">
                <a:moveTo>
                  <a:pt x="0" y="0"/>
                </a:moveTo>
                <a:lnTo>
                  <a:pt x="6887388" y="0"/>
                </a:lnTo>
                <a:lnTo>
                  <a:pt x="6887388" y="7864493"/>
                </a:lnTo>
                <a:lnTo>
                  <a:pt x="0" y="7864493"/>
                </a:lnTo>
                <a:lnTo>
                  <a:pt x="0" y="0"/>
                </a:lnTo>
                <a:close/>
              </a:path>
            </a:pathLst>
          </a:custGeom>
          <a:blipFill>
            <a:blip r:embed="rId4"/>
            <a:stretch>
              <a:fillRect l="-5972" t="-7851" r="-5972"/>
            </a:stretch>
          </a:blipFill>
        </p:spPr>
      </p:sp>
      <p:sp>
        <p:nvSpPr>
          <p:cNvPr id="6" name="TextBox 6"/>
          <p:cNvSpPr txBox="1"/>
          <p:nvPr/>
        </p:nvSpPr>
        <p:spPr>
          <a:xfrm>
            <a:off x="4200868" y="2068699"/>
            <a:ext cx="6903244" cy="1562100"/>
          </a:xfrm>
          <a:prstGeom prst="rect">
            <a:avLst/>
          </a:prstGeom>
        </p:spPr>
        <p:txBody>
          <a:bodyPr lIns="0" tIns="0" rIns="0" bIns="0" rtlCol="0" anchor="t">
            <a:spAutoFit/>
          </a:bodyPr>
          <a:lstStyle/>
          <a:p>
            <a:pPr algn="ctr">
              <a:lnSpc>
                <a:spcPts val="6299"/>
              </a:lnSpc>
            </a:pPr>
            <a:r>
              <a:rPr lang="en-US" sz="4500" b="1">
                <a:solidFill>
                  <a:srgbClr val="000000"/>
                </a:solidFill>
                <a:latin typeface="Montserrat Bold"/>
                <a:ea typeface="Montserrat Bold"/>
                <a:cs typeface="Montserrat Bold"/>
                <a:sym typeface="Montserrat Bold"/>
              </a:rPr>
              <a:t>GYROSCOPE SENSOR: </a:t>
            </a:r>
          </a:p>
          <a:p>
            <a:pPr algn="ctr">
              <a:lnSpc>
                <a:spcPts val="6299"/>
              </a:lnSpc>
              <a:spcBef>
                <a:spcPct val="0"/>
              </a:spcBef>
            </a:pPr>
            <a:r>
              <a:rPr lang="en-US" sz="4500" b="1">
                <a:solidFill>
                  <a:srgbClr val="000000"/>
                </a:solidFill>
                <a:latin typeface="Montserrat Bold"/>
                <a:ea typeface="Montserrat Bold"/>
                <a:cs typeface="Montserrat Bold"/>
                <a:sym typeface="Montserrat Bold"/>
              </a:rPr>
              <a:t>TYPE USED : MPU6050 </a:t>
            </a: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41</a:t>
            </a:r>
          </a:p>
        </p:txBody>
      </p:sp>
      <p:sp>
        <p:nvSpPr>
          <p:cNvPr id="8" name="TextBox 8"/>
          <p:cNvSpPr txBox="1"/>
          <p:nvPr/>
        </p:nvSpPr>
        <p:spPr>
          <a:xfrm>
            <a:off x="260428" y="156210"/>
            <a:ext cx="14593403" cy="1659255"/>
          </a:xfrm>
          <a:prstGeom prst="rect">
            <a:avLst/>
          </a:prstGeom>
        </p:spPr>
        <p:txBody>
          <a:bodyPr lIns="0" tIns="0" rIns="0" bIns="0" rtlCol="0" anchor="t">
            <a:spAutoFit/>
          </a:bodyPr>
          <a:lstStyle/>
          <a:p>
            <a:pPr algn="ctr">
              <a:lnSpc>
                <a:spcPts val="6720"/>
              </a:lnSpc>
              <a:spcBef>
                <a:spcPct val="0"/>
              </a:spcBef>
            </a:pPr>
            <a:r>
              <a:rPr lang="en-US" sz="4800" b="1">
                <a:solidFill>
                  <a:srgbClr val="000000"/>
                </a:solidFill>
                <a:latin typeface="Montserrat Bold"/>
                <a:ea typeface="Montserrat Bold"/>
                <a:cs typeface="Montserrat Bold"/>
                <a:sym typeface="Montserrat Bold"/>
              </a:rPr>
              <a:t>HEAD MOVEMENT FOR DIRECTIONAL CONTROL</a:t>
            </a:r>
          </a:p>
        </p:txBody>
      </p:sp>
      <p:sp>
        <p:nvSpPr>
          <p:cNvPr id="9" name="Freeform 9"/>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24000"/>
            </a:blip>
            <a:stretch>
              <a:fillRect/>
            </a:stretch>
          </a:blipFill>
        </p:spPr>
      </p:sp>
    </p:spTree>
  </p:cSld>
  <p:clrMapOvr>
    <a:masterClrMapping/>
  </p:clrMapOvr>
  <p:transition spd="slow">
    <p:cover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42</a:t>
            </a:r>
          </a:p>
        </p:txBody>
      </p:sp>
      <p:sp>
        <p:nvSpPr>
          <p:cNvPr id="4" name="Freeform 4"/>
          <p:cNvSpPr/>
          <p:nvPr/>
        </p:nvSpPr>
        <p:spPr>
          <a:xfrm>
            <a:off x="5434496" y="3121003"/>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3">
              <a:alphaModFix amt="8999"/>
            </a:blip>
            <a:stretch>
              <a:fillRect/>
            </a:stretch>
          </a:blipFill>
        </p:spPr>
      </p:sp>
      <p:sp>
        <p:nvSpPr>
          <p:cNvPr id="5" name="TextBox 5"/>
          <p:cNvSpPr txBox="1"/>
          <p:nvPr/>
        </p:nvSpPr>
        <p:spPr>
          <a:xfrm>
            <a:off x="425585" y="1757316"/>
            <a:ext cx="5899015" cy="756617"/>
          </a:xfrm>
          <a:prstGeom prst="rect">
            <a:avLst/>
          </a:prstGeom>
        </p:spPr>
        <p:txBody>
          <a:bodyPr wrap="square" lIns="0" tIns="0" rIns="0" bIns="0" rtlCol="0" anchor="t">
            <a:spAutoFit/>
          </a:bodyPr>
          <a:lstStyle/>
          <a:p>
            <a:pPr algn="ctr">
              <a:lnSpc>
                <a:spcPts val="5879"/>
              </a:lnSpc>
              <a:spcBef>
                <a:spcPct val="0"/>
              </a:spcBef>
            </a:pPr>
            <a:r>
              <a:rPr lang="en-US" sz="4199" b="1" dirty="0">
                <a:solidFill>
                  <a:srgbClr val="000000"/>
                </a:solidFill>
                <a:latin typeface="Montserrat Bold"/>
                <a:ea typeface="Montserrat Bold"/>
                <a:cs typeface="Montserrat Bold"/>
                <a:sym typeface="Montserrat Bold"/>
              </a:rPr>
              <a:t>Accelerometer Only</a:t>
            </a:r>
          </a:p>
        </p:txBody>
      </p:sp>
      <p:sp>
        <p:nvSpPr>
          <p:cNvPr id="6" name="TextBox 6"/>
          <p:cNvSpPr txBox="1"/>
          <p:nvPr/>
        </p:nvSpPr>
        <p:spPr>
          <a:xfrm>
            <a:off x="6542665" y="3395442"/>
            <a:ext cx="5179940" cy="807913"/>
          </a:xfrm>
          <a:prstGeom prst="rect">
            <a:avLst/>
          </a:prstGeom>
        </p:spPr>
        <p:txBody>
          <a:bodyPr wrap="square" lIns="0" tIns="0" rIns="0" bIns="0" rtlCol="0" anchor="t">
            <a:spAutoFit/>
          </a:bodyPr>
          <a:lstStyle/>
          <a:p>
            <a:pPr algn="ctr">
              <a:lnSpc>
                <a:spcPts val="6299"/>
              </a:lnSpc>
              <a:spcBef>
                <a:spcPct val="0"/>
              </a:spcBef>
            </a:pPr>
            <a:r>
              <a:rPr lang="en-US" sz="4499" b="1" dirty="0">
                <a:solidFill>
                  <a:srgbClr val="000000"/>
                </a:solidFill>
                <a:latin typeface="Montserrat Bold"/>
                <a:ea typeface="Montserrat Bold"/>
                <a:cs typeface="Montserrat Bold"/>
                <a:sym typeface="Montserrat Bold"/>
              </a:rPr>
              <a:t>Gyroscope Only</a:t>
            </a:r>
          </a:p>
        </p:txBody>
      </p:sp>
      <p:sp>
        <p:nvSpPr>
          <p:cNvPr id="7" name="TextBox 7"/>
          <p:cNvSpPr txBox="1"/>
          <p:nvPr/>
        </p:nvSpPr>
        <p:spPr>
          <a:xfrm>
            <a:off x="12029121" y="5057775"/>
            <a:ext cx="6106479" cy="769441"/>
          </a:xfrm>
          <a:prstGeom prst="rect">
            <a:avLst/>
          </a:prstGeom>
        </p:spPr>
        <p:txBody>
          <a:bodyPr wrap="square" lIns="0" tIns="0" rIns="0" bIns="0" rtlCol="0" anchor="t">
            <a:spAutoFit/>
          </a:bodyPr>
          <a:lstStyle/>
          <a:p>
            <a:pPr algn="ctr">
              <a:lnSpc>
                <a:spcPts val="6019"/>
              </a:lnSpc>
              <a:spcBef>
                <a:spcPct val="0"/>
              </a:spcBef>
            </a:pPr>
            <a:r>
              <a:rPr lang="en-US" sz="4299" b="1" dirty="0">
                <a:solidFill>
                  <a:srgbClr val="000000"/>
                </a:solidFill>
                <a:latin typeface="Montserrat Bold"/>
                <a:ea typeface="Montserrat Bold"/>
                <a:cs typeface="Montserrat Bold"/>
                <a:sym typeface="Montserrat Bold"/>
              </a:rPr>
              <a:t>Both Together (IMU)</a:t>
            </a:r>
          </a:p>
        </p:txBody>
      </p:sp>
      <p:sp>
        <p:nvSpPr>
          <p:cNvPr id="8" name="TextBox 8"/>
          <p:cNvSpPr txBox="1"/>
          <p:nvPr/>
        </p:nvSpPr>
        <p:spPr>
          <a:xfrm>
            <a:off x="871309" y="2531901"/>
            <a:ext cx="4682762" cy="1661795"/>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Montserrat"/>
                <a:ea typeface="Montserrat"/>
                <a:cs typeface="Montserrat"/>
                <a:sym typeface="Montserrat"/>
              </a:rPr>
              <a:t>Can detect tilt and orientation but is noisy during movement</a:t>
            </a:r>
          </a:p>
        </p:txBody>
      </p:sp>
      <p:sp>
        <p:nvSpPr>
          <p:cNvPr id="9" name="TextBox 9"/>
          <p:cNvSpPr txBox="1"/>
          <p:nvPr/>
        </p:nvSpPr>
        <p:spPr>
          <a:xfrm>
            <a:off x="12029121" y="5798340"/>
            <a:ext cx="5684111" cy="1661795"/>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Montserrat"/>
                <a:ea typeface="Montserrat"/>
                <a:cs typeface="Montserrat"/>
                <a:sym typeface="Montserrat"/>
              </a:rPr>
              <a:t>Combines both to give stable, precise orientation and motion tracking</a:t>
            </a:r>
          </a:p>
        </p:txBody>
      </p:sp>
      <p:sp>
        <p:nvSpPr>
          <p:cNvPr id="10" name="TextBox 10"/>
          <p:cNvSpPr txBox="1"/>
          <p:nvPr/>
        </p:nvSpPr>
        <p:spPr>
          <a:xfrm>
            <a:off x="6691648" y="4136546"/>
            <a:ext cx="4904704" cy="1661795"/>
          </a:xfrm>
          <a:prstGeom prst="rect">
            <a:avLst/>
          </a:prstGeom>
        </p:spPr>
        <p:txBody>
          <a:bodyPr lIns="0" tIns="0" rIns="0" bIns="0" rtlCol="0" anchor="t">
            <a:spAutoFit/>
          </a:bodyPr>
          <a:lstStyle/>
          <a:p>
            <a:pPr algn="l">
              <a:lnSpc>
                <a:spcPts val="4480"/>
              </a:lnSpc>
              <a:spcBef>
                <a:spcPct val="0"/>
              </a:spcBef>
            </a:pPr>
            <a:r>
              <a:rPr lang="en-US" sz="3200" dirty="0">
                <a:solidFill>
                  <a:srgbClr val="000000"/>
                </a:solidFill>
                <a:latin typeface="Montserrat"/>
                <a:ea typeface="Montserrat"/>
                <a:cs typeface="Montserrat"/>
                <a:sym typeface="Montserrat"/>
              </a:rPr>
              <a:t>Detects rotation only, cannot detect tilt or gravity</a:t>
            </a:r>
          </a:p>
        </p:txBody>
      </p:sp>
      <p:sp>
        <p:nvSpPr>
          <p:cNvPr id="11" name="Freeform 11"/>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4"/>
            <a:stretch>
              <a:fillRect t="-6958" r="-35844"/>
            </a:stretch>
          </a:blipFill>
        </p:spPr>
      </p:sp>
      <p:sp>
        <p:nvSpPr>
          <p:cNvPr id="12" name="TextBox 12"/>
          <p:cNvSpPr txBox="1"/>
          <p:nvPr/>
        </p:nvSpPr>
        <p:spPr>
          <a:xfrm>
            <a:off x="1530671" y="126636"/>
            <a:ext cx="14593403" cy="1659255"/>
          </a:xfrm>
          <a:prstGeom prst="rect">
            <a:avLst/>
          </a:prstGeom>
        </p:spPr>
        <p:txBody>
          <a:bodyPr lIns="0" tIns="0" rIns="0" bIns="0" rtlCol="0" anchor="t">
            <a:spAutoFit/>
          </a:bodyPr>
          <a:lstStyle/>
          <a:p>
            <a:pPr algn="ctr">
              <a:lnSpc>
                <a:spcPts val="6720"/>
              </a:lnSpc>
              <a:spcBef>
                <a:spcPct val="0"/>
              </a:spcBef>
            </a:pPr>
            <a:r>
              <a:rPr lang="en-US" sz="4800" b="1">
                <a:solidFill>
                  <a:srgbClr val="000000"/>
                </a:solidFill>
                <a:latin typeface="Montserrat Bold"/>
                <a:ea typeface="Montserrat Bold"/>
                <a:cs typeface="Montserrat Bold"/>
                <a:sym typeface="Montserrat Bold"/>
              </a:rPr>
              <a:t>HEAD MOVEMENT FOR DIRECTIONAL CONTROL</a:t>
            </a:r>
          </a:p>
        </p:txBody>
      </p:sp>
    </p:spTree>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61716" y="1716325"/>
            <a:ext cx="10601635" cy="8498560"/>
          </a:xfrm>
          <a:prstGeom prst="rect">
            <a:avLst/>
          </a:prstGeom>
        </p:spPr>
        <p:txBody>
          <a:bodyPr lIns="0" tIns="0" rIns="0" bIns="0" rtlCol="0" anchor="t">
            <a:spAutoFit/>
          </a:bodyPr>
          <a:lstStyle/>
          <a:p>
            <a:pPr algn="l">
              <a:lnSpc>
                <a:spcPts val="5832"/>
              </a:lnSpc>
            </a:pPr>
            <a:endParaRPr/>
          </a:p>
          <a:p>
            <a:pPr marL="777240" lvl="1" indent="-388620" algn="just">
              <a:lnSpc>
                <a:spcPts val="5832"/>
              </a:lnSpc>
              <a:buFont typeface="Arial"/>
              <a:buChar char="•"/>
            </a:pPr>
            <a:r>
              <a:rPr lang="en-US" sz="3600">
                <a:solidFill>
                  <a:srgbClr val="000000"/>
                </a:solidFill>
                <a:latin typeface="Montserrat"/>
                <a:ea typeface="Montserrat"/>
                <a:cs typeface="Montserrat"/>
                <a:sym typeface="Montserrat"/>
              </a:rPr>
              <a:t>Four ToF Sensors : Placed at all corners for 360-degree obstacle detection.</a:t>
            </a:r>
          </a:p>
          <a:p>
            <a:pPr marL="777240" lvl="1" indent="-388620" algn="just">
              <a:lnSpc>
                <a:spcPts val="5832"/>
              </a:lnSpc>
              <a:buFont typeface="Arial"/>
              <a:buChar char="•"/>
            </a:pPr>
            <a:r>
              <a:rPr lang="en-US" sz="3600">
                <a:solidFill>
                  <a:srgbClr val="000000"/>
                </a:solidFill>
                <a:latin typeface="Montserrat"/>
                <a:ea typeface="Montserrat"/>
                <a:cs typeface="Montserrat"/>
                <a:sym typeface="Montserrat"/>
              </a:rPr>
              <a:t>measures the distance to an object by emitting infrared light</a:t>
            </a:r>
          </a:p>
          <a:p>
            <a:pPr marL="777240" lvl="1" indent="-388620" algn="just">
              <a:lnSpc>
                <a:spcPts val="5832"/>
              </a:lnSpc>
              <a:buFont typeface="Arial"/>
              <a:buChar char="•"/>
            </a:pPr>
            <a:r>
              <a:rPr lang="en-US" sz="3600">
                <a:solidFill>
                  <a:srgbClr val="000000"/>
                </a:solidFill>
                <a:latin typeface="Montserrat"/>
                <a:ea typeface="Montserrat"/>
                <a:cs typeface="Montserrat"/>
                <a:sym typeface="Montserrat"/>
              </a:rPr>
              <a:t>Automatic Safety Response : Sensors trigger automatic stop when obstacles are detected.</a:t>
            </a:r>
          </a:p>
          <a:p>
            <a:pPr algn="just">
              <a:lnSpc>
                <a:spcPts val="5377"/>
              </a:lnSpc>
            </a:pPr>
            <a:endParaRPr lang="en-US" sz="3600">
              <a:solidFill>
                <a:srgbClr val="000000"/>
              </a:solidFill>
              <a:latin typeface="Montserrat"/>
              <a:ea typeface="Montserrat"/>
              <a:cs typeface="Montserrat"/>
              <a:sym typeface="Montserrat"/>
            </a:endParaRPr>
          </a:p>
          <a:p>
            <a:pPr algn="l">
              <a:lnSpc>
                <a:spcPts val="3866"/>
              </a:lnSpc>
            </a:pPr>
            <a:endParaRPr lang="en-US" sz="3600">
              <a:solidFill>
                <a:srgbClr val="000000"/>
              </a:solidFill>
              <a:latin typeface="Montserrat"/>
              <a:ea typeface="Montserrat"/>
              <a:cs typeface="Montserrat"/>
              <a:sym typeface="Montserrat"/>
            </a:endParaRPr>
          </a:p>
          <a:p>
            <a:pPr algn="l">
              <a:lnSpc>
                <a:spcPts val="3866"/>
              </a:lnSpc>
            </a:pPr>
            <a:endParaRPr lang="en-US" sz="3600">
              <a:solidFill>
                <a:srgbClr val="000000"/>
              </a:solidFill>
              <a:latin typeface="Montserrat"/>
              <a:ea typeface="Montserrat"/>
              <a:cs typeface="Montserrat"/>
              <a:sym typeface="Montserrat"/>
            </a:endParaRPr>
          </a:p>
          <a:p>
            <a:pPr algn="l">
              <a:lnSpc>
                <a:spcPts val="3866"/>
              </a:lnSpc>
            </a:pPr>
            <a:endParaRPr lang="en-US" sz="3600">
              <a:solidFill>
                <a:srgbClr val="000000"/>
              </a:solidFill>
              <a:latin typeface="Montserrat"/>
              <a:ea typeface="Montserrat"/>
              <a:cs typeface="Montserrat"/>
              <a:sym typeface="Montserrat"/>
            </a:endParaRPr>
          </a:p>
          <a:p>
            <a:pPr algn="l">
              <a:lnSpc>
                <a:spcPts val="3866"/>
              </a:lnSpc>
            </a:pPr>
            <a:endParaRPr lang="en-US" sz="3600">
              <a:solidFill>
                <a:srgbClr val="000000"/>
              </a:solidFill>
              <a:latin typeface="Montserrat"/>
              <a:ea typeface="Montserrat"/>
              <a:cs typeface="Montserrat"/>
              <a:sym typeface="Montserrat"/>
            </a:endParaRPr>
          </a:p>
        </p:txBody>
      </p:sp>
      <p:sp>
        <p:nvSpPr>
          <p:cNvPr id="4" name="Freeform 4"/>
          <p:cNvSpPr/>
          <p:nvPr/>
        </p:nvSpPr>
        <p:spPr>
          <a:xfrm>
            <a:off x="5999945" y="1931229"/>
            <a:ext cx="6288109" cy="6424542"/>
          </a:xfrm>
          <a:custGeom>
            <a:avLst/>
            <a:gdLst/>
            <a:ahLst/>
            <a:cxnLst/>
            <a:rect l="l" t="t" r="r" b="b"/>
            <a:pathLst>
              <a:path w="6288109" h="6424542">
                <a:moveTo>
                  <a:pt x="0" y="0"/>
                </a:moveTo>
                <a:lnTo>
                  <a:pt x="6288110" y="0"/>
                </a:lnTo>
                <a:lnTo>
                  <a:pt x="6288110" y="6424542"/>
                </a:lnTo>
                <a:lnTo>
                  <a:pt x="0" y="6424542"/>
                </a:lnTo>
                <a:lnTo>
                  <a:pt x="0" y="0"/>
                </a:lnTo>
                <a:close/>
              </a:path>
            </a:pathLst>
          </a:custGeom>
          <a:blipFill>
            <a:blip r:embed="rId3">
              <a:alphaModFix amt="30000"/>
            </a:blip>
            <a:stretch>
              <a:fillRect l="-1084" r="-1084"/>
            </a:stretch>
          </a:blipFill>
        </p:spPr>
      </p:sp>
      <p:sp>
        <p:nvSpPr>
          <p:cNvPr id="5" name="Freeform 5"/>
          <p:cNvSpPr/>
          <p:nvPr/>
        </p:nvSpPr>
        <p:spPr>
          <a:xfrm>
            <a:off x="-844389" y="8019960"/>
            <a:ext cx="2937909" cy="2476681"/>
          </a:xfrm>
          <a:custGeom>
            <a:avLst/>
            <a:gdLst/>
            <a:ahLst/>
            <a:cxnLst/>
            <a:rect l="l" t="t" r="r" b="b"/>
            <a:pathLst>
              <a:path w="2937909" h="2476681">
                <a:moveTo>
                  <a:pt x="0" y="0"/>
                </a:moveTo>
                <a:lnTo>
                  <a:pt x="2937909" y="0"/>
                </a:lnTo>
                <a:lnTo>
                  <a:pt x="2937909" y="2476680"/>
                </a:lnTo>
                <a:lnTo>
                  <a:pt x="0" y="2476680"/>
                </a:lnTo>
                <a:lnTo>
                  <a:pt x="0" y="0"/>
                </a:lnTo>
                <a:close/>
              </a:path>
            </a:pathLst>
          </a:custGeom>
          <a:blipFill>
            <a:blip r:embed="rId4"/>
            <a:stretch>
              <a:fillRect t="-6958" r="-35844"/>
            </a:stretch>
          </a:blipFill>
        </p:spPr>
      </p:sp>
      <p:sp>
        <p:nvSpPr>
          <p:cNvPr id="6" name="Freeform 6"/>
          <p:cNvSpPr/>
          <p:nvPr/>
        </p:nvSpPr>
        <p:spPr>
          <a:xfrm>
            <a:off x="12629323" y="2466129"/>
            <a:ext cx="4071129" cy="3570913"/>
          </a:xfrm>
          <a:custGeom>
            <a:avLst/>
            <a:gdLst/>
            <a:ahLst/>
            <a:cxnLst/>
            <a:rect l="l" t="t" r="r" b="b"/>
            <a:pathLst>
              <a:path w="4071129" h="3570913">
                <a:moveTo>
                  <a:pt x="0" y="0"/>
                </a:moveTo>
                <a:lnTo>
                  <a:pt x="4071129" y="0"/>
                </a:lnTo>
                <a:lnTo>
                  <a:pt x="4071129" y="3570913"/>
                </a:lnTo>
                <a:lnTo>
                  <a:pt x="0" y="3570913"/>
                </a:lnTo>
                <a:lnTo>
                  <a:pt x="0" y="0"/>
                </a:lnTo>
                <a:close/>
              </a:path>
            </a:pathLst>
          </a:custGeom>
          <a:blipFill>
            <a:blip r:embed="rId5"/>
            <a:stretch>
              <a:fillRect t="-3346" b="-3346"/>
            </a:stretch>
          </a:blipFill>
        </p:spPr>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43</a:t>
            </a:r>
          </a:p>
        </p:txBody>
      </p:sp>
      <p:sp>
        <p:nvSpPr>
          <p:cNvPr id="8" name="TextBox 8"/>
          <p:cNvSpPr txBox="1"/>
          <p:nvPr/>
        </p:nvSpPr>
        <p:spPr>
          <a:xfrm>
            <a:off x="2093520" y="271974"/>
            <a:ext cx="14606932" cy="1659255"/>
          </a:xfrm>
          <a:prstGeom prst="rect">
            <a:avLst/>
          </a:prstGeom>
        </p:spPr>
        <p:txBody>
          <a:bodyPr lIns="0" tIns="0" rIns="0" bIns="0" rtlCol="0" anchor="t">
            <a:spAutoFit/>
          </a:bodyPr>
          <a:lstStyle/>
          <a:p>
            <a:pPr algn="ctr">
              <a:lnSpc>
                <a:spcPts val="6719"/>
              </a:lnSpc>
              <a:spcBef>
                <a:spcPct val="0"/>
              </a:spcBef>
            </a:pPr>
            <a:r>
              <a:rPr lang="en-US" sz="4800" b="1">
                <a:solidFill>
                  <a:srgbClr val="000000"/>
                </a:solidFill>
                <a:latin typeface="Montserrat Bold"/>
                <a:ea typeface="Montserrat Bold"/>
                <a:cs typeface="Montserrat Bold"/>
                <a:sym typeface="Montserrat Bold"/>
              </a:rPr>
              <a:t>ADVANCED OBSTACLE DETECTION</a:t>
            </a:r>
          </a:p>
          <a:p>
            <a:pPr algn="ctr">
              <a:lnSpc>
                <a:spcPts val="6719"/>
              </a:lnSpc>
              <a:spcBef>
                <a:spcPct val="0"/>
              </a:spcBef>
            </a:pPr>
            <a:r>
              <a:rPr lang="en-US" sz="4800" b="1">
                <a:solidFill>
                  <a:srgbClr val="000000"/>
                </a:solidFill>
                <a:latin typeface="Montserrat Bold"/>
                <a:ea typeface="Montserrat Bold"/>
                <a:cs typeface="Montserrat Bold"/>
                <a:sym typeface="Montserrat Bold"/>
              </a:rPr>
              <a:t>TYPE USED : TOF400C-VL53L1X</a:t>
            </a:r>
          </a:p>
        </p:txBody>
      </p:sp>
      <p:sp>
        <p:nvSpPr>
          <p:cNvPr id="9" name="Freeform 9"/>
          <p:cNvSpPr/>
          <p:nvPr/>
        </p:nvSpPr>
        <p:spPr>
          <a:xfrm>
            <a:off x="12636844" y="5909625"/>
            <a:ext cx="4063608" cy="3348675"/>
          </a:xfrm>
          <a:custGeom>
            <a:avLst/>
            <a:gdLst/>
            <a:ahLst/>
            <a:cxnLst/>
            <a:rect l="l" t="t" r="r" b="b"/>
            <a:pathLst>
              <a:path w="4063608" h="3348675">
                <a:moveTo>
                  <a:pt x="0" y="0"/>
                </a:moveTo>
                <a:lnTo>
                  <a:pt x="4063608" y="0"/>
                </a:lnTo>
                <a:lnTo>
                  <a:pt x="4063608" y="3348675"/>
                </a:lnTo>
                <a:lnTo>
                  <a:pt x="0" y="3348675"/>
                </a:lnTo>
                <a:lnTo>
                  <a:pt x="0" y="0"/>
                </a:lnTo>
                <a:close/>
              </a:path>
            </a:pathLst>
          </a:custGeom>
          <a:blipFill>
            <a:blip r:embed="rId6"/>
            <a:stretch>
              <a:fillRect b="-16849"/>
            </a:stretch>
          </a:blipFill>
        </p:spPr>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365426" y="8066349"/>
            <a:ext cx="2634199" cy="2220651"/>
          </a:xfrm>
          <a:custGeom>
            <a:avLst/>
            <a:gdLst/>
            <a:ahLst/>
            <a:cxnLst/>
            <a:rect l="l" t="t" r="r" b="b"/>
            <a:pathLst>
              <a:path w="2634199" h="2220651">
                <a:moveTo>
                  <a:pt x="0" y="0"/>
                </a:moveTo>
                <a:lnTo>
                  <a:pt x="2634199" y="0"/>
                </a:lnTo>
                <a:lnTo>
                  <a:pt x="2634199" y="2220651"/>
                </a:lnTo>
                <a:lnTo>
                  <a:pt x="0" y="2220651"/>
                </a:lnTo>
                <a:lnTo>
                  <a:pt x="0" y="0"/>
                </a:lnTo>
                <a:close/>
              </a:path>
            </a:pathLst>
          </a:custGeom>
          <a:blipFill>
            <a:blip r:embed="rId3"/>
            <a:stretch>
              <a:fillRect t="-6958" r="-35844"/>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44</a:t>
            </a:r>
          </a:p>
        </p:txBody>
      </p:sp>
      <p:sp>
        <p:nvSpPr>
          <p:cNvPr id="5" name="TextBox 5"/>
          <p:cNvSpPr txBox="1"/>
          <p:nvPr/>
        </p:nvSpPr>
        <p:spPr>
          <a:xfrm>
            <a:off x="865063" y="600075"/>
            <a:ext cx="16394237" cy="811530"/>
          </a:xfrm>
          <a:prstGeom prst="rect">
            <a:avLst/>
          </a:prstGeom>
        </p:spPr>
        <p:txBody>
          <a:bodyPr lIns="0" tIns="0" rIns="0" bIns="0" rtlCol="0" anchor="t">
            <a:spAutoFit/>
          </a:bodyPr>
          <a:lstStyle/>
          <a:p>
            <a:pPr algn="ctr">
              <a:lnSpc>
                <a:spcPts val="6719"/>
              </a:lnSpc>
              <a:spcBef>
                <a:spcPct val="0"/>
              </a:spcBef>
            </a:pPr>
            <a:r>
              <a:rPr lang="en-US" sz="4800" b="1">
                <a:solidFill>
                  <a:srgbClr val="000000"/>
                </a:solidFill>
                <a:latin typeface="Montserrat Bold"/>
                <a:ea typeface="Montserrat Bold"/>
                <a:cs typeface="Montserrat Bold"/>
                <a:sym typeface="Montserrat Bold"/>
              </a:rPr>
              <a:t>Advantages of ToF Sensors vs. Ultrasonic Sensors</a:t>
            </a:r>
          </a:p>
        </p:txBody>
      </p:sp>
      <p:sp>
        <p:nvSpPr>
          <p:cNvPr id="6" name="TextBox 6"/>
          <p:cNvSpPr txBox="1"/>
          <p:nvPr/>
        </p:nvSpPr>
        <p:spPr>
          <a:xfrm>
            <a:off x="1545778" y="2603182"/>
            <a:ext cx="6885179" cy="2464435"/>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Montserrat Bold"/>
                <a:ea typeface="Montserrat Bold"/>
                <a:cs typeface="Montserrat Bold"/>
                <a:sym typeface="Montserrat Bold"/>
              </a:rPr>
              <a:t>Precision</a:t>
            </a:r>
          </a:p>
          <a:p>
            <a:pPr algn="ctr">
              <a:lnSpc>
                <a:spcPts val="4480"/>
              </a:lnSpc>
              <a:spcBef>
                <a:spcPct val="0"/>
              </a:spcBef>
            </a:pPr>
            <a:r>
              <a:rPr lang="en-US" sz="3200">
                <a:solidFill>
                  <a:srgbClr val="000000"/>
                </a:solidFill>
                <a:latin typeface="Montserrat"/>
                <a:ea typeface="Montserrat"/>
                <a:cs typeface="Montserrat"/>
                <a:sym typeface="Montserrat"/>
              </a:rPr>
              <a:t>ToF sensors provide more accurate distance measurements.</a:t>
            </a:r>
          </a:p>
        </p:txBody>
      </p:sp>
      <p:sp>
        <p:nvSpPr>
          <p:cNvPr id="7" name="TextBox 7"/>
          <p:cNvSpPr txBox="1"/>
          <p:nvPr/>
        </p:nvSpPr>
        <p:spPr>
          <a:xfrm>
            <a:off x="8785831" y="2601913"/>
            <a:ext cx="9028507" cy="2464435"/>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Montserrat Bold"/>
                <a:ea typeface="Montserrat Bold"/>
                <a:cs typeface="Montserrat Bold"/>
                <a:sym typeface="Montserrat Bold"/>
              </a:rPr>
              <a:t>Faster Response</a:t>
            </a:r>
          </a:p>
          <a:p>
            <a:pPr algn="ctr">
              <a:lnSpc>
                <a:spcPts val="4480"/>
              </a:lnSpc>
              <a:spcBef>
                <a:spcPct val="0"/>
              </a:spcBef>
            </a:pPr>
            <a:r>
              <a:rPr lang="en-US" sz="3200">
                <a:solidFill>
                  <a:srgbClr val="000000"/>
                </a:solidFill>
                <a:latin typeface="Montserrat"/>
                <a:ea typeface="Montserrat"/>
                <a:cs typeface="Montserrat"/>
                <a:sym typeface="Montserrat"/>
              </a:rPr>
              <a:t>as it is Light-based sensing</a:t>
            </a:r>
          </a:p>
          <a:p>
            <a:pPr algn="ctr">
              <a:lnSpc>
                <a:spcPts val="4480"/>
              </a:lnSpc>
              <a:spcBef>
                <a:spcPct val="0"/>
              </a:spcBef>
            </a:pPr>
            <a:r>
              <a:rPr lang="en-US" sz="3200">
                <a:solidFill>
                  <a:srgbClr val="000000"/>
                </a:solidFill>
                <a:latin typeface="Montserrat"/>
                <a:ea typeface="Montserrat"/>
                <a:cs typeface="Montserrat"/>
                <a:sym typeface="Montserrat"/>
              </a:rPr>
              <a:t>They offer quicker obstacle detection for safer navigation.</a:t>
            </a:r>
          </a:p>
        </p:txBody>
      </p:sp>
      <p:sp>
        <p:nvSpPr>
          <p:cNvPr id="8" name="TextBox 8"/>
          <p:cNvSpPr txBox="1"/>
          <p:nvPr/>
        </p:nvSpPr>
        <p:spPr>
          <a:xfrm>
            <a:off x="9562713" y="6089332"/>
            <a:ext cx="7474744" cy="190246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Montserrat Bold"/>
                <a:ea typeface="Montserrat Bold"/>
                <a:cs typeface="Montserrat Bold"/>
                <a:sym typeface="Montserrat Bold"/>
              </a:rPr>
              <a:t>Smaller Size</a:t>
            </a:r>
          </a:p>
          <a:p>
            <a:pPr algn="ctr">
              <a:lnSpc>
                <a:spcPts val="4480"/>
              </a:lnSpc>
              <a:spcBef>
                <a:spcPct val="0"/>
              </a:spcBef>
            </a:pPr>
            <a:r>
              <a:rPr lang="en-US" sz="3200">
                <a:solidFill>
                  <a:srgbClr val="000000"/>
                </a:solidFill>
                <a:latin typeface="Montserrat"/>
                <a:ea typeface="Montserrat"/>
                <a:cs typeface="Montserrat"/>
                <a:sym typeface="Montserrat"/>
              </a:rPr>
              <a:t>Compact design fits easily on all wheelchair corners.</a:t>
            </a:r>
          </a:p>
        </p:txBody>
      </p:sp>
      <p:sp>
        <p:nvSpPr>
          <p:cNvPr id="9" name="TextBox 9"/>
          <p:cNvSpPr txBox="1"/>
          <p:nvPr/>
        </p:nvSpPr>
        <p:spPr>
          <a:xfrm>
            <a:off x="865063" y="6089332"/>
            <a:ext cx="8410246" cy="190246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Montserrat Bold"/>
                <a:ea typeface="Montserrat Bold"/>
                <a:cs typeface="Montserrat Bold"/>
                <a:sym typeface="Montserrat Bold"/>
              </a:rPr>
              <a:t>Robustness</a:t>
            </a:r>
          </a:p>
          <a:p>
            <a:pPr algn="ctr">
              <a:lnSpc>
                <a:spcPts val="4480"/>
              </a:lnSpc>
              <a:spcBef>
                <a:spcPct val="0"/>
              </a:spcBef>
            </a:pPr>
            <a:r>
              <a:rPr lang="en-US" sz="3200">
                <a:solidFill>
                  <a:srgbClr val="000000"/>
                </a:solidFill>
                <a:latin typeface="Montserrat"/>
                <a:ea typeface="Montserrat"/>
                <a:cs typeface="Montserrat"/>
                <a:sym typeface="Montserrat"/>
              </a:rPr>
              <a:t>Less affected by environmental noise compared to ultrasonic sensors</a:t>
            </a:r>
          </a:p>
        </p:txBody>
      </p:sp>
      <p:sp>
        <p:nvSpPr>
          <p:cNvPr id="10" name="Freeform 10"/>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4">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217520" y="6548676"/>
            <a:ext cx="6093221" cy="613410"/>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Gyroscope sensor</a:t>
            </a:r>
          </a:p>
        </p:txBody>
      </p:sp>
      <p:sp>
        <p:nvSpPr>
          <p:cNvPr id="4" name="Freeform 4"/>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3"/>
            <a:stretch>
              <a:fillRect t="-6958" r="-35844"/>
            </a:stretch>
          </a:blipFill>
        </p:spPr>
      </p:sp>
      <p:sp>
        <p:nvSpPr>
          <p:cNvPr id="5" name="Freeform 5"/>
          <p:cNvSpPr/>
          <p:nvPr/>
        </p:nvSpPr>
        <p:spPr>
          <a:xfrm>
            <a:off x="6594779" y="2015379"/>
            <a:ext cx="11309906" cy="6013232"/>
          </a:xfrm>
          <a:custGeom>
            <a:avLst/>
            <a:gdLst/>
            <a:ahLst/>
            <a:cxnLst/>
            <a:rect l="l" t="t" r="r" b="b"/>
            <a:pathLst>
              <a:path w="11309906" h="6013232">
                <a:moveTo>
                  <a:pt x="0" y="0"/>
                </a:moveTo>
                <a:lnTo>
                  <a:pt x="11309906" y="0"/>
                </a:lnTo>
                <a:lnTo>
                  <a:pt x="11309906" y="6013233"/>
                </a:lnTo>
                <a:lnTo>
                  <a:pt x="0" y="6013233"/>
                </a:lnTo>
                <a:lnTo>
                  <a:pt x="0" y="0"/>
                </a:lnTo>
                <a:close/>
              </a:path>
            </a:pathLst>
          </a:custGeom>
          <a:blipFill>
            <a:blip r:embed="rId4"/>
            <a:stretch>
              <a:fillRect l="-2231" r="-2231" b="-409"/>
            </a:stretch>
          </a:blipFill>
        </p:spPr>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45</a:t>
            </a:r>
          </a:p>
        </p:txBody>
      </p:sp>
      <p:sp>
        <p:nvSpPr>
          <p:cNvPr id="7" name="TextBox 7"/>
          <p:cNvSpPr txBox="1"/>
          <p:nvPr/>
        </p:nvSpPr>
        <p:spPr>
          <a:xfrm>
            <a:off x="2801400" y="266700"/>
            <a:ext cx="12685201"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Montserrat Bold"/>
                <a:ea typeface="Montserrat Bold"/>
                <a:cs typeface="Montserrat Bold"/>
                <a:sym typeface="Montserrat Bold"/>
              </a:rPr>
              <a:t>EasyEDA simulation</a:t>
            </a:r>
          </a:p>
        </p:txBody>
      </p:sp>
      <p:sp>
        <p:nvSpPr>
          <p:cNvPr id="8" name="TextBox 8"/>
          <p:cNvSpPr txBox="1"/>
          <p:nvPr/>
        </p:nvSpPr>
        <p:spPr>
          <a:xfrm>
            <a:off x="217520" y="5763816"/>
            <a:ext cx="3592480" cy="641201"/>
          </a:xfrm>
          <a:prstGeom prst="rect">
            <a:avLst/>
          </a:prstGeom>
        </p:spPr>
        <p:txBody>
          <a:bodyPr wrap="square" lIns="0" tIns="0" rIns="0" bIns="0" rtlCol="0" anchor="t">
            <a:spAutoFit/>
          </a:bodyPr>
          <a:lstStyle/>
          <a:p>
            <a:pPr marL="777240" lvl="1" indent="-388620">
              <a:lnSpc>
                <a:spcPts val="5040"/>
              </a:lnSpc>
              <a:buFont typeface="Arial"/>
              <a:buChar char="•"/>
            </a:pPr>
            <a:r>
              <a:rPr lang="en-US" sz="3600" dirty="0">
                <a:solidFill>
                  <a:srgbClr val="000000"/>
                </a:solidFill>
                <a:latin typeface="Montserrat"/>
                <a:ea typeface="Montserrat"/>
                <a:cs typeface="Montserrat"/>
                <a:sym typeface="Montserrat"/>
              </a:rPr>
              <a:t>EEG Sensor</a:t>
            </a:r>
          </a:p>
        </p:txBody>
      </p:sp>
      <p:sp>
        <p:nvSpPr>
          <p:cNvPr id="9" name="TextBox 9"/>
          <p:cNvSpPr txBox="1"/>
          <p:nvPr/>
        </p:nvSpPr>
        <p:spPr>
          <a:xfrm>
            <a:off x="217520" y="4194096"/>
            <a:ext cx="4040704" cy="613410"/>
          </a:xfrm>
          <a:prstGeom prst="rect">
            <a:avLst/>
          </a:prstGeom>
        </p:spPr>
        <p:txBody>
          <a:bodyPr lIns="0" tIns="0" rIns="0" bIns="0" rtlCol="0" anchor="t">
            <a:spAutoFit/>
          </a:bodyPr>
          <a:lstStyle/>
          <a:p>
            <a:pPr marL="777240" lvl="1" indent="-388620" algn="l">
              <a:lnSpc>
                <a:spcPts val="5040"/>
              </a:lnSpc>
              <a:buFont typeface="Arial"/>
              <a:buChar char="•"/>
            </a:pPr>
            <a:r>
              <a:rPr lang="en-US" sz="3600" dirty="0">
                <a:solidFill>
                  <a:srgbClr val="000000"/>
                </a:solidFill>
                <a:latin typeface="Montserrat"/>
                <a:ea typeface="Montserrat"/>
                <a:cs typeface="Montserrat"/>
                <a:sym typeface="Montserrat"/>
              </a:rPr>
              <a:t>two motors</a:t>
            </a:r>
          </a:p>
        </p:txBody>
      </p:sp>
      <p:sp>
        <p:nvSpPr>
          <p:cNvPr id="10" name="TextBox 10"/>
          <p:cNvSpPr txBox="1"/>
          <p:nvPr/>
        </p:nvSpPr>
        <p:spPr>
          <a:xfrm>
            <a:off x="217520" y="3409236"/>
            <a:ext cx="6082304" cy="613410"/>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two motor drivers</a:t>
            </a:r>
          </a:p>
        </p:txBody>
      </p:sp>
      <p:sp>
        <p:nvSpPr>
          <p:cNvPr id="11" name="TextBox 11"/>
          <p:cNvSpPr txBox="1"/>
          <p:nvPr/>
        </p:nvSpPr>
        <p:spPr>
          <a:xfrm>
            <a:off x="181639" y="2624376"/>
            <a:ext cx="6676361" cy="641201"/>
          </a:xfrm>
          <a:prstGeom prst="rect">
            <a:avLst/>
          </a:prstGeom>
        </p:spPr>
        <p:txBody>
          <a:bodyPr wrap="square" lIns="0" tIns="0" rIns="0" bIns="0" rtlCol="0" anchor="t">
            <a:spAutoFit/>
          </a:bodyPr>
          <a:lstStyle/>
          <a:p>
            <a:pPr marL="777240" lvl="1" indent="-388620">
              <a:lnSpc>
                <a:spcPts val="5040"/>
              </a:lnSpc>
              <a:buFont typeface="Arial"/>
              <a:buChar char="•"/>
            </a:pPr>
            <a:r>
              <a:rPr lang="en-US" sz="3600" dirty="0">
                <a:solidFill>
                  <a:srgbClr val="000000"/>
                </a:solidFill>
                <a:latin typeface="Montserrat"/>
                <a:ea typeface="Montserrat"/>
                <a:cs typeface="Montserrat"/>
                <a:sym typeface="Montserrat"/>
              </a:rPr>
              <a:t>four time of flight sensor</a:t>
            </a:r>
          </a:p>
        </p:txBody>
      </p:sp>
      <p:sp>
        <p:nvSpPr>
          <p:cNvPr id="12" name="TextBox 12"/>
          <p:cNvSpPr txBox="1"/>
          <p:nvPr/>
        </p:nvSpPr>
        <p:spPr>
          <a:xfrm>
            <a:off x="217520" y="4978956"/>
            <a:ext cx="5944899" cy="613410"/>
          </a:xfrm>
          <a:prstGeom prst="rect">
            <a:avLst/>
          </a:prstGeom>
        </p:spPr>
        <p:txBody>
          <a:bodyPr lIns="0" tIns="0" rIns="0" bIns="0" rtlCol="0" anchor="t">
            <a:spAutoFit/>
          </a:bodyPr>
          <a:lstStyle/>
          <a:p>
            <a:pPr marL="777240" lvl="1" indent="-388620" algn="just">
              <a:lnSpc>
                <a:spcPts val="5040"/>
              </a:lnSpc>
              <a:buFont typeface="Arial"/>
              <a:buChar char="•"/>
            </a:pPr>
            <a:r>
              <a:rPr lang="en-US" sz="3600">
                <a:solidFill>
                  <a:srgbClr val="000000"/>
                </a:solidFill>
                <a:latin typeface="Montserrat"/>
                <a:ea typeface="Montserrat"/>
                <a:cs typeface="Montserrat"/>
                <a:sym typeface="Montserrat"/>
              </a:rPr>
              <a:t>microcontroller STM32</a:t>
            </a:r>
          </a:p>
        </p:txBody>
      </p:sp>
      <p:sp>
        <p:nvSpPr>
          <p:cNvPr id="13" name="TextBox 13"/>
          <p:cNvSpPr txBox="1"/>
          <p:nvPr/>
        </p:nvSpPr>
        <p:spPr>
          <a:xfrm>
            <a:off x="835154" y="1427665"/>
            <a:ext cx="4575046" cy="807913"/>
          </a:xfrm>
          <a:prstGeom prst="rect">
            <a:avLst/>
          </a:prstGeom>
        </p:spPr>
        <p:txBody>
          <a:bodyPr wrap="square" lIns="0" tIns="0" rIns="0" bIns="0" rtlCol="0" anchor="t">
            <a:spAutoFit/>
          </a:bodyPr>
          <a:lstStyle/>
          <a:p>
            <a:pPr algn="just">
              <a:lnSpc>
                <a:spcPts val="6299"/>
              </a:lnSpc>
            </a:pPr>
            <a:r>
              <a:rPr lang="en-US" sz="4500" b="1" dirty="0">
                <a:solidFill>
                  <a:srgbClr val="000000"/>
                </a:solidFill>
                <a:latin typeface="Montserrat Bold"/>
                <a:ea typeface="Montserrat Bold"/>
                <a:cs typeface="Montserrat Bold"/>
                <a:sym typeface="Montserrat Bold"/>
              </a:rPr>
              <a:t>components:</a:t>
            </a:r>
          </a:p>
        </p:txBody>
      </p:sp>
      <p:sp>
        <p:nvSpPr>
          <p:cNvPr id="14" name="Freeform 14"/>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24000"/>
            </a:blip>
            <a:stretch>
              <a:fillRect/>
            </a:stretch>
          </a:blipFill>
        </p:spPr>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223869" y="458690"/>
            <a:ext cx="17840263" cy="1764030"/>
          </a:xfrm>
          <a:prstGeom prst="rect">
            <a:avLst/>
          </a:prstGeom>
        </p:spPr>
        <p:txBody>
          <a:bodyPr lIns="0" tIns="0" rIns="0" bIns="0" rtlCol="0" anchor="t">
            <a:spAutoFit/>
          </a:bodyPr>
          <a:lstStyle/>
          <a:p>
            <a:pPr algn="ctr">
              <a:lnSpc>
                <a:spcPts val="4635"/>
              </a:lnSpc>
            </a:pPr>
            <a:r>
              <a:rPr lang="en-US" sz="4500" b="1">
                <a:solidFill>
                  <a:srgbClr val="000000"/>
                </a:solidFill>
                <a:latin typeface="Montserrat Bold"/>
                <a:ea typeface="Montserrat Bold"/>
                <a:cs typeface="Montserrat Bold"/>
                <a:sym typeface="Montserrat Bold"/>
              </a:rPr>
              <a:t>PROGRAMMING AND the </a:t>
            </a:r>
          </a:p>
          <a:p>
            <a:pPr algn="ctr">
              <a:lnSpc>
                <a:spcPts val="4635"/>
              </a:lnSpc>
            </a:pPr>
            <a:r>
              <a:rPr lang="en-US" sz="4500" b="1">
                <a:solidFill>
                  <a:srgbClr val="000000"/>
                </a:solidFill>
                <a:latin typeface="Montserrat Bold"/>
                <a:ea typeface="Montserrat Bold"/>
                <a:cs typeface="Montserrat Bold"/>
                <a:sym typeface="Montserrat Bold"/>
              </a:rPr>
              <a:t>Brain-Controlled Interface</a:t>
            </a:r>
          </a:p>
          <a:p>
            <a:pPr algn="ctr">
              <a:lnSpc>
                <a:spcPts val="4635"/>
              </a:lnSpc>
            </a:pPr>
            <a:endParaRPr lang="en-US" sz="4500" b="1">
              <a:solidFill>
                <a:srgbClr val="000000"/>
              </a:solidFill>
              <a:latin typeface="Montserrat Bold"/>
              <a:ea typeface="Montserrat Bold"/>
              <a:cs typeface="Montserrat Bold"/>
              <a:sym typeface="Montserrat Bold"/>
            </a:endParaRPr>
          </a:p>
        </p:txBody>
      </p:sp>
      <p:sp>
        <p:nvSpPr>
          <p:cNvPr id="4" name="Freeform 4"/>
          <p:cNvSpPr/>
          <p:nvPr/>
        </p:nvSpPr>
        <p:spPr>
          <a:xfrm>
            <a:off x="10928861" y="2741091"/>
            <a:ext cx="6938305" cy="5251368"/>
          </a:xfrm>
          <a:custGeom>
            <a:avLst/>
            <a:gdLst/>
            <a:ahLst/>
            <a:cxnLst/>
            <a:rect l="l" t="t" r="r" b="b"/>
            <a:pathLst>
              <a:path w="6938305" h="5251368">
                <a:moveTo>
                  <a:pt x="0" y="0"/>
                </a:moveTo>
                <a:lnTo>
                  <a:pt x="6938305" y="0"/>
                </a:lnTo>
                <a:lnTo>
                  <a:pt x="6938305" y="5251367"/>
                </a:lnTo>
                <a:lnTo>
                  <a:pt x="0" y="5251367"/>
                </a:lnTo>
                <a:lnTo>
                  <a:pt x="0" y="0"/>
                </a:lnTo>
                <a:close/>
              </a:path>
            </a:pathLst>
          </a:custGeom>
          <a:blipFill>
            <a:blip r:embed="rId3"/>
            <a:stretch>
              <a:fillRect t="-14767" r="-38819" b="-14767"/>
            </a:stretch>
          </a:blipFill>
        </p:spPr>
      </p:sp>
      <p:sp>
        <p:nvSpPr>
          <p:cNvPr id="5" name="TextBox 5"/>
          <p:cNvSpPr txBox="1"/>
          <p:nvPr/>
        </p:nvSpPr>
        <p:spPr>
          <a:xfrm>
            <a:off x="17232532" y="9575683"/>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46</a:t>
            </a:r>
          </a:p>
        </p:txBody>
      </p:sp>
      <p:sp>
        <p:nvSpPr>
          <p:cNvPr id="6" name="TextBox 6"/>
          <p:cNvSpPr txBox="1"/>
          <p:nvPr/>
        </p:nvSpPr>
        <p:spPr>
          <a:xfrm>
            <a:off x="402774" y="4866890"/>
            <a:ext cx="10229850" cy="1889760"/>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Signal Processing and Feature Extraction</a:t>
            </a:r>
          </a:p>
          <a:p>
            <a:pPr marL="777240" lvl="1" indent="-388620" algn="l">
              <a:lnSpc>
                <a:spcPts val="5040"/>
              </a:lnSpc>
              <a:buFont typeface="Arial"/>
              <a:buChar char="•"/>
            </a:pPr>
            <a:r>
              <a:rPr lang="en-US" sz="3600">
                <a:solidFill>
                  <a:srgbClr val="000000"/>
                </a:solidFill>
                <a:latin typeface="Montserrat"/>
                <a:ea typeface="Montserrat"/>
                <a:cs typeface="Montserrat"/>
                <a:sym typeface="Montserrat"/>
              </a:rPr>
              <a:t>Wheel Chair Control System</a:t>
            </a:r>
          </a:p>
          <a:p>
            <a:pPr algn="l">
              <a:lnSpc>
                <a:spcPts val="5040"/>
              </a:lnSpc>
            </a:pPr>
            <a:endParaRPr lang="en-US" sz="3600">
              <a:solidFill>
                <a:srgbClr val="000000"/>
              </a:solidFill>
              <a:latin typeface="Montserrat"/>
              <a:ea typeface="Montserrat"/>
              <a:cs typeface="Montserrat"/>
              <a:sym typeface="Montserrat"/>
            </a:endParaRPr>
          </a:p>
        </p:txBody>
      </p:sp>
      <p:sp>
        <p:nvSpPr>
          <p:cNvPr id="7" name="TextBox 7"/>
          <p:cNvSpPr txBox="1"/>
          <p:nvPr/>
        </p:nvSpPr>
        <p:spPr>
          <a:xfrm>
            <a:off x="597587" y="3971540"/>
            <a:ext cx="4929636" cy="762000"/>
          </a:xfrm>
          <a:prstGeom prst="rect">
            <a:avLst/>
          </a:prstGeom>
        </p:spPr>
        <p:txBody>
          <a:bodyPr lIns="0" tIns="0" rIns="0" bIns="0" rtlCol="0" anchor="t">
            <a:spAutoFit/>
          </a:bodyPr>
          <a:lstStyle/>
          <a:p>
            <a:pPr algn="l">
              <a:lnSpc>
                <a:spcPts val="6299"/>
              </a:lnSpc>
            </a:pPr>
            <a:r>
              <a:rPr lang="en-US" sz="4500" b="1">
                <a:solidFill>
                  <a:srgbClr val="000000"/>
                </a:solidFill>
                <a:latin typeface="Montserrat Bold"/>
                <a:ea typeface="Montserrat Bold"/>
                <a:cs typeface="Montserrat Bold"/>
                <a:sym typeface="Montserrat Bold"/>
              </a:rPr>
              <a:t>Overview </a:t>
            </a:r>
          </a:p>
        </p:txBody>
      </p:sp>
      <p:sp>
        <p:nvSpPr>
          <p:cNvPr id="8" name="Freeform 8"/>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4"/>
            <a:stretch>
              <a:fillRect t="-6958" r="-35844"/>
            </a:stretch>
          </a:blipFill>
        </p:spPr>
      </p:sp>
      <p:sp>
        <p:nvSpPr>
          <p:cNvPr id="9" name="Freeform 9"/>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7886312" y="3625854"/>
            <a:ext cx="9126098" cy="5152382"/>
          </a:xfrm>
          <a:custGeom>
            <a:avLst/>
            <a:gdLst/>
            <a:ahLst/>
            <a:cxnLst/>
            <a:rect l="l" t="t" r="r" b="b"/>
            <a:pathLst>
              <a:path w="9126098" h="5152382">
                <a:moveTo>
                  <a:pt x="0" y="0"/>
                </a:moveTo>
                <a:lnTo>
                  <a:pt x="9126097" y="0"/>
                </a:lnTo>
                <a:lnTo>
                  <a:pt x="9126097" y="5152382"/>
                </a:lnTo>
                <a:lnTo>
                  <a:pt x="0" y="5152382"/>
                </a:lnTo>
                <a:lnTo>
                  <a:pt x="0" y="0"/>
                </a:lnTo>
                <a:close/>
              </a:path>
            </a:pathLst>
          </a:custGeom>
          <a:blipFill>
            <a:blip r:embed="rId3"/>
            <a:stretch>
              <a:fillRect b="-114046"/>
            </a:stretch>
          </a:blipFill>
        </p:spPr>
      </p:sp>
      <p:sp>
        <p:nvSpPr>
          <p:cNvPr id="4" name="TextBox 4"/>
          <p:cNvSpPr txBox="1"/>
          <p:nvPr/>
        </p:nvSpPr>
        <p:spPr>
          <a:xfrm>
            <a:off x="757602" y="278833"/>
            <a:ext cx="16870405" cy="811530"/>
          </a:xfrm>
          <a:prstGeom prst="rect">
            <a:avLst/>
          </a:prstGeom>
        </p:spPr>
        <p:txBody>
          <a:bodyPr lIns="0" tIns="0" rIns="0" bIns="0" rtlCol="0" anchor="t">
            <a:spAutoFit/>
          </a:bodyPr>
          <a:lstStyle/>
          <a:p>
            <a:pPr algn="ctr">
              <a:lnSpc>
                <a:spcPts val="6719"/>
              </a:lnSpc>
              <a:spcBef>
                <a:spcPct val="0"/>
              </a:spcBef>
            </a:pPr>
            <a:r>
              <a:rPr lang="en-US" sz="4800" b="1">
                <a:solidFill>
                  <a:srgbClr val="000000"/>
                </a:solidFill>
                <a:latin typeface="Montserrat Bold"/>
                <a:ea typeface="Montserrat Bold"/>
                <a:cs typeface="Montserrat Bold"/>
                <a:sym typeface="Montserrat Bold"/>
              </a:rPr>
              <a:t>Signal Processing and Feature Extraction</a:t>
            </a:r>
          </a:p>
        </p:txBody>
      </p:sp>
      <p:sp>
        <p:nvSpPr>
          <p:cNvPr id="5" name="TextBox 5"/>
          <p:cNvSpPr txBox="1"/>
          <p:nvPr/>
        </p:nvSpPr>
        <p:spPr>
          <a:xfrm>
            <a:off x="1159683" y="1398244"/>
            <a:ext cx="12070192" cy="1313180"/>
          </a:xfrm>
          <a:prstGeom prst="rect">
            <a:avLst/>
          </a:prstGeom>
        </p:spPr>
        <p:txBody>
          <a:bodyPr lIns="0" tIns="0" rIns="0" bIns="0" rtlCol="0" anchor="t">
            <a:spAutoFit/>
          </a:bodyPr>
          <a:lstStyle/>
          <a:p>
            <a:pPr algn="l">
              <a:lnSpc>
                <a:spcPts val="5320"/>
              </a:lnSpc>
            </a:pPr>
            <a:r>
              <a:rPr lang="en-US" sz="3800" b="1">
                <a:solidFill>
                  <a:srgbClr val="252930"/>
                </a:solidFill>
                <a:latin typeface="Montserrat Bold"/>
                <a:ea typeface="Montserrat Bold"/>
                <a:cs typeface="Montserrat Bold"/>
                <a:sym typeface="Montserrat Bold"/>
              </a:rPr>
              <a:t>• Noise filtering and signal enhancement.</a:t>
            </a:r>
          </a:p>
          <a:p>
            <a:pPr algn="l">
              <a:lnSpc>
                <a:spcPts val="5320"/>
              </a:lnSpc>
            </a:pPr>
            <a:endParaRPr lang="en-US" sz="3800" b="1">
              <a:solidFill>
                <a:srgbClr val="252930"/>
              </a:solidFill>
              <a:latin typeface="Montserrat Bold"/>
              <a:ea typeface="Montserrat Bold"/>
              <a:cs typeface="Montserrat Bold"/>
              <a:sym typeface="Montserrat Bold"/>
            </a:endParaRP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47</a:t>
            </a:r>
          </a:p>
        </p:txBody>
      </p:sp>
      <p:sp>
        <p:nvSpPr>
          <p:cNvPr id="7" name="TextBox 7"/>
          <p:cNvSpPr txBox="1"/>
          <p:nvPr/>
        </p:nvSpPr>
        <p:spPr>
          <a:xfrm>
            <a:off x="618585" y="2501777"/>
            <a:ext cx="12077666" cy="1124077"/>
          </a:xfrm>
          <a:prstGeom prst="rect">
            <a:avLst/>
          </a:prstGeom>
        </p:spPr>
        <p:txBody>
          <a:bodyPr lIns="0" tIns="0" rIns="0" bIns="0" rtlCol="0" anchor="t">
            <a:spAutoFit/>
          </a:bodyPr>
          <a:lstStyle/>
          <a:p>
            <a:pPr marL="820421" lvl="1" indent="-410210" algn="l">
              <a:lnSpc>
                <a:spcPts val="4484"/>
              </a:lnSpc>
              <a:buFont typeface="Arial"/>
              <a:buChar char="•"/>
            </a:pPr>
            <a:r>
              <a:rPr lang="en-US" sz="3800" b="1">
                <a:solidFill>
                  <a:srgbClr val="252930"/>
                </a:solidFill>
                <a:latin typeface="Montserrat Bold"/>
                <a:ea typeface="Montserrat Bold"/>
                <a:cs typeface="Montserrat Bold"/>
                <a:sym typeface="Montserrat Bold"/>
              </a:rPr>
              <a:t>There are several types of Noise filtering:</a:t>
            </a:r>
          </a:p>
          <a:p>
            <a:pPr algn="l">
              <a:lnSpc>
                <a:spcPts val="4484"/>
              </a:lnSpc>
            </a:pPr>
            <a:endParaRPr lang="en-US" sz="3800" b="1">
              <a:solidFill>
                <a:srgbClr val="252930"/>
              </a:solidFill>
              <a:latin typeface="Montserrat Bold"/>
              <a:ea typeface="Montserrat Bold"/>
              <a:cs typeface="Montserrat Bold"/>
              <a:sym typeface="Montserrat Bold"/>
            </a:endParaRPr>
          </a:p>
        </p:txBody>
      </p:sp>
      <p:sp>
        <p:nvSpPr>
          <p:cNvPr id="8" name="TextBox 8"/>
          <p:cNvSpPr txBox="1"/>
          <p:nvPr/>
        </p:nvSpPr>
        <p:spPr>
          <a:xfrm>
            <a:off x="61716" y="3520200"/>
            <a:ext cx="5467018" cy="521328"/>
          </a:xfrm>
          <a:prstGeom prst="rect">
            <a:avLst/>
          </a:prstGeom>
        </p:spPr>
        <p:txBody>
          <a:bodyPr lIns="0" tIns="0" rIns="0" bIns="0" rtlCol="0" anchor="t">
            <a:spAutoFit/>
          </a:bodyPr>
          <a:lstStyle/>
          <a:p>
            <a:pPr algn="ctr">
              <a:lnSpc>
                <a:spcPts val="4340"/>
              </a:lnSpc>
            </a:pPr>
            <a:r>
              <a:rPr lang="en-US" sz="3100">
                <a:solidFill>
                  <a:srgbClr val="000000"/>
                </a:solidFill>
                <a:latin typeface="Montserrat"/>
                <a:ea typeface="Montserrat"/>
                <a:cs typeface="Montserrat"/>
                <a:sym typeface="Montserrat"/>
              </a:rPr>
              <a:t>- Notch Filtering</a:t>
            </a:r>
          </a:p>
        </p:txBody>
      </p:sp>
      <p:sp>
        <p:nvSpPr>
          <p:cNvPr id="9" name="TextBox 9"/>
          <p:cNvSpPr txBox="1"/>
          <p:nvPr/>
        </p:nvSpPr>
        <p:spPr>
          <a:xfrm>
            <a:off x="1209430" y="4508500"/>
            <a:ext cx="3770068" cy="613410"/>
          </a:xfrm>
          <a:prstGeom prst="rect">
            <a:avLst/>
          </a:prstGeom>
        </p:spPr>
        <p:txBody>
          <a:bodyPr lIns="0" tIns="0" rIns="0" bIns="0" rtlCol="0" anchor="t">
            <a:spAutoFit/>
          </a:bodyPr>
          <a:lstStyle/>
          <a:p>
            <a:pPr algn="l">
              <a:lnSpc>
                <a:spcPts val="5040"/>
              </a:lnSpc>
            </a:pPr>
            <a:r>
              <a:rPr lang="en-US" sz="3600">
                <a:solidFill>
                  <a:srgbClr val="000000"/>
                </a:solidFill>
                <a:latin typeface="Montserrat"/>
                <a:ea typeface="Montserrat"/>
                <a:cs typeface="Montserrat"/>
                <a:sym typeface="Montserrat"/>
              </a:rPr>
              <a:t>- smoothing</a:t>
            </a:r>
          </a:p>
        </p:txBody>
      </p:sp>
      <p:sp>
        <p:nvSpPr>
          <p:cNvPr id="10" name="TextBox 10"/>
          <p:cNvSpPr txBox="1"/>
          <p:nvPr/>
        </p:nvSpPr>
        <p:spPr>
          <a:xfrm>
            <a:off x="807349" y="5588635"/>
            <a:ext cx="5467018" cy="613410"/>
          </a:xfrm>
          <a:prstGeom prst="rect">
            <a:avLst/>
          </a:prstGeom>
        </p:spPr>
        <p:txBody>
          <a:bodyPr lIns="0" tIns="0" rIns="0" bIns="0" rtlCol="0" anchor="t">
            <a:spAutoFit/>
          </a:bodyPr>
          <a:lstStyle/>
          <a:p>
            <a:pPr algn="ctr">
              <a:lnSpc>
                <a:spcPts val="5040"/>
              </a:lnSpc>
            </a:pPr>
            <a:r>
              <a:rPr lang="en-US" sz="3600">
                <a:solidFill>
                  <a:srgbClr val="000000"/>
                </a:solidFill>
                <a:latin typeface="Montserrat"/>
                <a:ea typeface="Montserrat"/>
                <a:cs typeface="Montserrat"/>
                <a:sym typeface="Montserrat"/>
              </a:rPr>
              <a:t>- Band-PassFiltering</a:t>
            </a:r>
          </a:p>
        </p:txBody>
      </p:sp>
      <p:sp>
        <p:nvSpPr>
          <p:cNvPr id="11" name="Freeform 11"/>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4"/>
            <a:stretch>
              <a:fillRect t="-6958" r="-35844"/>
            </a:stretch>
          </a:blipFill>
        </p:spPr>
      </p:sp>
      <p:sp>
        <p:nvSpPr>
          <p:cNvPr id="12" name="Freeform 12"/>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24000"/>
            </a:blip>
            <a:stretch>
              <a:fillRect/>
            </a:stretch>
          </a:blipFill>
        </p:spPr>
      </p:sp>
    </p:spTree>
  </p:cSld>
  <p:clrMapOvr>
    <a:masterClrMapping/>
  </p:clrMapOvr>
  <p:transition spd="slow">
    <p:cov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3207507" y="3398768"/>
            <a:ext cx="11872987" cy="6010345"/>
          </a:xfrm>
          <a:custGeom>
            <a:avLst/>
            <a:gdLst/>
            <a:ahLst/>
            <a:cxnLst/>
            <a:rect l="l" t="t" r="r" b="b"/>
            <a:pathLst>
              <a:path w="11872987" h="6010345">
                <a:moveTo>
                  <a:pt x="0" y="0"/>
                </a:moveTo>
                <a:lnTo>
                  <a:pt x="11872986" y="0"/>
                </a:lnTo>
                <a:lnTo>
                  <a:pt x="11872986" y="6010344"/>
                </a:lnTo>
                <a:lnTo>
                  <a:pt x="0" y="6010344"/>
                </a:lnTo>
                <a:lnTo>
                  <a:pt x="0" y="0"/>
                </a:lnTo>
                <a:close/>
              </a:path>
            </a:pathLst>
          </a:custGeom>
          <a:blipFill>
            <a:blip r:embed="rId3"/>
            <a:stretch>
              <a:fillRect l="-4272" r="-9485"/>
            </a:stretch>
          </a:blipFill>
        </p:spPr>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48</a:t>
            </a:r>
          </a:p>
        </p:txBody>
      </p:sp>
      <p:sp>
        <p:nvSpPr>
          <p:cNvPr id="5" name="TextBox 5"/>
          <p:cNvSpPr txBox="1"/>
          <p:nvPr/>
        </p:nvSpPr>
        <p:spPr>
          <a:xfrm>
            <a:off x="809242" y="1543088"/>
            <a:ext cx="13925470" cy="1374775"/>
          </a:xfrm>
          <a:prstGeom prst="rect">
            <a:avLst/>
          </a:prstGeom>
        </p:spPr>
        <p:txBody>
          <a:bodyPr lIns="0" tIns="0" rIns="0" bIns="0" rtlCol="0" anchor="t">
            <a:spAutoFit/>
          </a:bodyPr>
          <a:lstStyle/>
          <a:p>
            <a:pPr marL="863599" lvl="1" indent="-431800" algn="just">
              <a:lnSpc>
                <a:spcPts val="5599"/>
              </a:lnSpc>
              <a:buFont typeface="Arial"/>
              <a:buChar char="•"/>
            </a:pPr>
            <a:r>
              <a:rPr lang="en-US" sz="3999" b="1">
                <a:solidFill>
                  <a:srgbClr val="252930"/>
                </a:solidFill>
                <a:latin typeface="Montserrat Bold"/>
                <a:ea typeface="Montserrat Bold"/>
                <a:cs typeface="Montserrat Bold"/>
                <a:sym typeface="Montserrat Bold"/>
              </a:rPr>
              <a:t>There are several types of Noise filtering.</a:t>
            </a:r>
          </a:p>
          <a:p>
            <a:pPr algn="just">
              <a:lnSpc>
                <a:spcPts val="5599"/>
              </a:lnSpc>
            </a:pPr>
            <a:endParaRPr lang="en-US" sz="3999" b="1">
              <a:solidFill>
                <a:srgbClr val="252930"/>
              </a:solidFill>
              <a:latin typeface="Montserrat Bold"/>
              <a:ea typeface="Montserrat Bold"/>
              <a:cs typeface="Montserrat Bold"/>
              <a:sym typeface="Montserrat Bold"/>
            </a:endParaRPr>
          </a:p>
        </p:txBody>
      </p:sp>
      <p:sp>
        <p:nvSpPr>
          <p:cNvPr id="6" name="TextBox 6"/>
          <p:cNvSpPr txBox="1"/>
          <p:nvPr/>
        </p:nvSpPr>
        <p:spPr>
          <a:xfrm>
            <a:off x="809242" y="2577820"/>
            <a:ext cx="5467018" cy="613410"/>
          </a:xfrm>
          <a:prstGeom prst="rect">
            <a:avLst/>
          </a:prstGeom>
        </p:spPr>
        <p:txBody>
          <a:bodyPr lIns="0" tIns="0" rIns="0" bIns="0" rtlCol="0" anchor="t">
            <a:spAutoFit/>
          </a:bodyPr>
          <a:lstStyle/>
          <a:p>
            <a:pPr algn="ctr">
              <a:lnSpc>
                <a:spcPts val="5040"/>
              </a:lnSpc>
            </a:pPr>
            <a:r>
              <a:rPr lang="en-US" sz="3600">
                <a:solidFill>
                  <a:srgbClr val="000000"/>
                </a:solidFill>
                <a:latin typeface="Montserrat"/>
                <a:ea typeface="Montserrat"/>
                <a:cs typeface="Montserrat"/>
                <a:sym typeface="Montserrat"/>
              </a:rPr>
              <a:t>- Notch Filtering</a:t>
            </a:r>
          </a:p>
        </p:txBody>
      </p:sp>
      <p:sp>
        <p:nvSpPr>
          <p:cNvPr id="7" name="TextBox 7"/>
          <p:cNvSpPr txBox="1"/>
          <p:nvPr/>
        </p:nvSpPr>
        <p:spPr>
          <a:xfrm>
            <a:off x="2539873" y="167640"/>
            <a:ext cx="13462127" cy="859210"/>
          </a:xfrm>
          <a:prstGeom prst="rect">
            <a:avLst/>
          </a:prstGeom>
        </p:spPr>
        <p:txBody>
          <a:bodyPr wrap="square" lIns="0" tIns="0" rIns="0" bIns="0" rtlCol="0" anchor="t">
            <a:spAutoFit/>
          </a:bodyPr>
          <a:lstStyle/>
          <a:p>
            <a:pPr algn="ctr">
              <a:lnSpc>
                <a:spcPts val="6719"/>
              </a:lnSpc>
              <a:spcBef>
                <a:spcPct val="0"/>
              </a:spcBef>
            </a:pPr>
            <a:r>
              <a:rPr lang="en-US" sz="4800" b="1" dirty="0">
                <a:solidFill>
                  <a:srgbClr val="000000"/>
                </a:solidFill>
                <a:latin typeface="Montserrat Bold"/>
                <a:ea typeface="Montserrat Bold"/>
                <a:cs typeface="Montserrat Bold"/>
                <a:sym typeface="Montserrat Bold"/>
              </a:rPr>
              <a:t>Signal Processing and Feature Extraction</a:t>
            </a:r>
          </a:p>
        </p:txBody>
      </p:sp>
      <p:sp>
        <p:nvSpPr>
          <p:cNvPr id="8" name="Freeform 8"/>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4">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989085" y="3421979"/>
            <a:ext cx="14348357" cy="6137945"/>
          </a:xfrm>
          <a:custGeom>
            <a:avLst/>
            <a:gdLst/>
            <a:ahLst/>
            <a:cxnLst/>
            <a:rect l="l" t="t" r="r" b="b"/>
            <a:pathLst>
              <a:path w="14348357" h="6137945">
                <a:moveTo>
                  <a:pt x="0" y="0"/>
                </a:moveTo>
                <a:lnTo>
                  <a:pt x="14348357" y="0"/>
                </a:lnTo>
                <a:lnTo>
                  <a:pt x="14348357" y="6137946"/>
                </a:lnTo>
                <a:lnTo>
                  <a:pt x="0" y="6137946"/>
                </a:lnTo>
                <a:lnTo>
                  <a:pt x="0" y="0"/>
                </a:lnTo>
                <a:close/>
              </a:path>
            </a:pathLst>
          </a:custGeom>
          <a:blipFill>
            <a:blip r:embed="rId3"/>
            <a:stretch>
              <a:fillRect l="-515" r="-1641"/>
            </a:stretch>
          </a:blipFill>
        </p:spPr>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49</a:t>
            </a:r>
          </a:p>
        </p:txBody>
      </p:sp>
      <p:sp>
        <p:nvSpPr>
          <p:cNvPr id="5" name="TextBox 5"/>
          <p:cNvSpPr txBox="1"/>
          <p:nvPr/>
        </p:nvSpPr>
        <p:spPr>
          <a:xfrm>
            <a:off x="598517" y="1175785"/>
            <a:ext cx="12050683" cy="1436291"/>
          </a:xfrm>
          <a:prstGeom prst="rect">
            <a:avLst/>
          </a:prstGeom>
        </p:spPr>
        <p:txBody>
          <a:bodyPr wrap="square" lIns="0" tIns="0" rIns="0" bIns="0" rtlCol="0" anchor="t">
            <a:spAutoFit/>
          </a:bodyPr>
          <a:lstStyle/>
          <a:p>
            <a:pPr marL="863599" lvl="1" indent="-431800" algn="l">
              <a:lnSpc>
                <a:spcPts val="5599"/>
              </a:lnSpc>
              <a:buFont typeface="Arial"/>
              <a:buChar char="•"/>
            </a:pPr>
            <a:r>
              <a:rPr lang="en-US" sz="3999" b="1" dirty="0">
                <a:solidFill>
                  <a:srgbClr val="252930"/>
                </a:solidFill>
                <a:latin typeface="Montserrat Bold"/>
                <a:ea typeface="Montserrat Bold"/>
                <a:cs typeface="Montserrat Bold"/>
                <a:sym typeface="Montserrat Bold"/>
              </a:rPr>
              <a:t>There are several types of Noise filtering.</a:t>
            </a:r>
          </a:p>
          <a:p>
            <a:pPr algn="l">
              <a:lnSpc>
                <a:spcPts val="5599"/>
              </a:lnSpc>
            </a:pPr>
            <a:endParaRPr lang="en-US" sz="3999" b="1" dirty="0">
              <a:solidFill>
                <a:srgbClr val="252930"/>
              </a:solidFill>
              <a:latin typeface="Montserrat Bold"/>
              <a:ea typeface="Montserrat Bold"/>
              <a:cs typeface="Montserrat Bold"/>
              <a:sym typeface="Montserrat Bold"/>
            </a:endParaRPr>
          </a:p>
        </p:txBody>
      </p:sp>
      <p:sp>
        <p:nvSpPr>
          <p:cNvPr id="6" name="TextBox 6"/>
          <p:cNvSpPr txBox="1"/>
          <p:nvPr/>
        </p:nvSpPr>
        <p:spPr>
          <a:xfrm>
            <a:off x="1530671" y="2210518"/>
            <a:ext cx="3770068" cy="613410"/>
          </a:xfrm>
          <a:prstGeom prst="rect">
            <a:avLst/>
          </a:prstGeom>
        </p:spPr>
        <p:txBody>
          <a:bodyPr lIns="0" tIns="0" rIns="0" bIns="0" rtlCol="0" anchor="t">
            <a:spAutoFit/>
          </a:bodyPr>
          <a:lstStyle/>
          <a:p>
            <a:pPr algn="l">
              <a:lnSpc>
                <a:spcPts val="5040"/>
              </a:lnSpc>
            </a:pPr>
            <a:r>
              <a:rPr lang="en-US" sz="3600">
                <a:solidFill>
                  <a:srgbClr val="000000"/>
                </a:solidFill>
                <a:latin typeface="Montserrat"/>
                <a:ea typeface="Montserrat"/>
                <a:cs typeface="Montserrat"/>
                <a:sym typeface="Montserrat"/>
              </a:rPr>
              <a:t>- SMOOTHING</a:t>
            </a:r>
          </a:p>
        </p:txBody>
      </p:sp>
      <p:sp>
        <p:nvSpPr>
          <p:cNvPr id="7" name="TextBox 7"/>
          <p:cNvSpPr txBox="1"/>
          <p:nvPr/>
        </p:nvSpPr>
        <p:spPr>
          <a:xfrm>
            <a:off x="1039703" y="167640"/>
            <a:ext cx="16512923" cy="811530"/>
          </a:xfrm>
          <a:prstGeom prst="rect">
            <a:avLst/>
          </a:prstGeom>
        </p:spPr>
        <p:txBody>
          <a:bodyPr lIns="0" tIns="0" rIns="0" bIns="0" rtlCol="0" anchor="t">
            <a:spAutoFit/>
          </a:bodyPr>
          <a:lstStyle/>
          <a:p>
            <a:pPr algn="ctr">
              <a:lnSpc>
                <a:spcPts val="6719"/>
              </a:lnSpc>
              <a:spcBef>
                <a:spcPct val="0"/>
              </a:spcBef>
            </a:pPr>
            <a:r>
              <a:rPr lang="en-US" sz="4800" b="1">
                <a:solidFill>
                  <a:srgbClr val="000000"/>
                </a:solidFill>
                <a:latin typeface="Montserrat Bold"/>
                <a:ea typeface="Montserrat Bold"/>
                <a:cs typeface="Montserrat Bold"/>
                <a:sym typeface="Montserrat Bold"/>
              </a:rPr>
              <a:t>Signal Processing and Feature Extraction</a:t>
            </a:r>
          </a:p>
        </p:txBody>
      </p:sp>
      <p:sp>
        <p:nvSpPr>
          <p:cNvPr id="8" name="Freeform 8"/>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4">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6491477" y="216365"/>
            <a:ext cx="5305046" cy="1624670"/>
          </a:xfrm>
          <a:custGeom>
            <a:avLst/>
            <a:gdLst/>
            <a:ahLst/>
            <a:cxnLst/>
            <a:rect l="l" t="t" r="r" b="b"/>
            <a:pathLst>
              <a:path w="5305046" h="1624670">
                <a:moveTo>
                  <a:pt x="0" y="0"/>
                </a:moveTo>
                <a:lnTo>
                  <a:pt x="5305046" y="0"/>
                </a:lnTo>
                <a:lnTo>
                  <a:pt x="5305046" y="1624670"/>
                </a:lnTo>
                <a:lnTo>
                  <a:pt x="0" y="16246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391493" y="6024562"/>
            <a:ext cx="5099984" cy="3356335"/>
          </a:xfrm>
          <a:custGeom>
            <a:avLst/>
            <a:gdLst/>
            <a:ahLst/>
            <a:cxnLst/>
            <a:rect l="l" t="t" r="r" b="b"/>
            <a:pathLst>
              <a:path w="5099984" h="3356335">
                <a:moveTo>
                  <a:pt x="0" y="0"/>
                </a:moveTo>
                <a:lnTo>
                  <a:pt x="5099984" y="0"/>
                </a:lnTo>
                <a:lnTo>
                  <a:pt x="5099984" y="3356335"/>
                </a:lnTo>
                <a:lnTo>
                  <a:pt x="0" y="3356335"/>
                </a:lnTo>
                <a:lnTo>
                  <a:pt x="0" y="0"/>
                </a:lnTo>
                <a:close/>
              </a:path>
            </a:pathLst>
          </a:custGeom>
          <a:blipFill>
            <a:blip r:embed="rId5"/>
            <a:stretch>
              <a:fillRect t="-650" b="-650"/>
            </a:stretch>
          </a:blipFill>
        </p:spPr>
      </p:sp>
      <p:sp>
        <p:nvSpPr>
          <p:cNvPr id="5" name="Freeform 5"/>
          <p:cNvSpPr/>
          <p:nvPr/>
        </p:nvSpPr>
        <p:spPr>
          <a:xfrm>
            <a:off x="9035651" y="6024562"/>
            <a:ext cx="8056909" cy="3446240"/>
          </a:xfrm>
          <a:custGeom>
            <a:avLst/>
            <a:gdLst/>
            <a:ahLst/>
            <a:cxnLst/>
            <a:rect l="l" t="t" r="r" b="b"/>
            <a:pathLst>
              <a:path w="8056909" h="3446240">
                <a:moveTo>
                  <a:pt x="0" y="0"/>
                </a:moveTo>
                <a:lnTo>
                  <a:pt x="8056909" y="0"/>
                </a:lnTo>
                <a:lnTo>
                  <a:pt x="8056909" y="3446240"/>
                </a:lnTo>
                <a:lnTo>
                  <a:pt x="0" y="3446240"/>
                </a:lnTo>
                <a:lnTo>
                  <a:pt x="0" y="0"/>
                </a:lnTo>
                <a:close/>
              </a:path>
            </a:pathLst>
          </a:custGeom>
          <a:blipFill>
            <a:blip r:embed="rId6"/>
            <a:stretch>
              <a:fillRect/>
            </a:stretch>
          </a:blipFill>
        </p:spPr>
      </p:sp>
      <p:sp>
        <p:nvSpPr>
          <p:cNvPr id="6" name="TextBox 6"/>
          <p:cNvSpPr txBox="1"/>
          <p:nvPr/>
        </p:nvSpPr>
        <p:spPr>
          <a:xfrm>
            <a:off x="6942771" y="554022"/>
            <a:ext cx="4185761" cy="854074"/>
          </a:xfrm>
          <a:prstGeom prst="rect">
            <a:avLst/>
          </a:prstGeom>
        </p:spPr>
        <p:txBody>
          <a:bodyPr lIns="0" tIns="0" rIns="0" bIns="0" rtlCol="0" anchor="t">
            <a:spAutoFit/>
          </a:bodyPr>
          <a:lstStyle/>
          <a:p>
            <a:pPr algn="ctr">
              <a:lnSpc>
                <a:spcPts val="7000"/>
              </a:lnSpc>
              <a:spcBef>
                <a:spcPct val="0"/>
              </a:spcBef>
            </a:pPr>
            <a:r>
              <a:rPr lang="en-US" sz="5000" b="1">
                <a:solidFill>
                  <a:srgbClr val="252930"/>
                </a:solidFill>
                <a:latin typeface="Montserrat Bold"/>
                <a:ea typeface="Montserrat Bold"/>
                <a:cs typeface="Montserrat Bold"/>
                <a:sym typeface="Montserrat Bold"/>
              </a:rPr>
              <a:t>Introduction</a:t>
            </a:r>
          </a:p>
        </p:txBody>
      </p:sp>
      <p:sp>
        <p:nvSpPr>
          <p:cNvPr id="7" name="TextBox 7"/>
          <p:cNvSpPr txBox="1"/>
          <p:nvPr/>
        </p:nvSpPr>
        <p:spPr>
          <a:xfrm>
            <a:off x="501860" y="1928574"/>
            <a:ext cx="17284280" cy="1661795"/>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Montserrat"/>
                <a:ea typeface="Montserrat"/>
                <a:cs typeface="Montserrat"/>
                <a:sym typeface="Montserrat"/>
              </a:rPr>
              <a:t>Throughout the design phase, a wide range of brain-based control options were explored  but The decision-making process involved careful consideration of signal stability, user comfort, and real-time feasibility such as :</a:t>
            </a:r>
          </a:p>
        </p:txBody>
      </p:sp>
      <p:sp>
        <p:nvSpPr>
          <p:cNvPr id="8" name="TextBox 8"/>
          <p:cNvSpPr txBox="1"/>
          <p:nvPr/>
        </p:nvSpPr>
        <p:spPr>
          <a:xfrm>
            <a:off x="647138" y="4870643"/>
            <a:ext cx="7788500" cy="514350"/>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Montserrat Bold"/>
                <a:ea typeface="Montserrat Bold"/>
                <a:cs typeface="Montserrat Bold"/>
                <a:sym typeface="Montserrat Bold"/>
              </a:rPr>
              <a:t>1-</a:t>
            </a:r>
            <a:r>
              <a:rPr lang="en-US" sz="3000">
                <a:solidFill>
                  <a:srgbClr val="000000"/>
                </a:solidFill>
                <a:latin typeface="Montserrat"/>
                <a:ea typeface="Montserrat"/>
                <a:cs typeface="Montserrat"/>
                <a:sym typeface="Montserrat"/>
              </a:rPr>
              <a:t>Alpha, Beta, Delta and Theta rhythms .</a:t>
            </a:r>
          </a:p>
        </p:txBody>
      </p:sp>
      <p:sp>
        <p:nvSpPr>
          <p:cNvPr id="9" name="TextBox 9"/>
          <p:cNvSpPr txBox="1"/>
          <p:nvPr/>
        </p:nvSpPr>
        <p:spPr>
          <a:xfrm>
            <a:off x="8825840" y="4833937"/>
            <a:ext cx="8598324" cy="1047750"/>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Montserrat Bold"/>
                <a:ea typeface="Montserrat Bold"/>
                <a:cs typeface="Montserrat Bold"/>
                <a:sym typeface="Montserrat Bold"/>
              </a:rPr>
              <a:t>2-</a:t>
            </a:r>
            <a:r>
              <a:rPr lang="en-US" sz="3000">
                <a:solidFill>
                  <a:srgbClr val="000000"/>
                </a:solidFill>
                <a:latin typeface="Montserrat"/>
                <a:ea typeface="Montserrat"/>
                <a:cs typeface="Montserrat"/>
                <a:sym typeface="Montserrat"/>
              </a:rPr>
              <a:t> Muscular responses eye movements and   jaw clenching .</a:t>
            </a:r>
          </a:p>
        </p:txBody>
      </p:sp>
    </p:spTree>
  </p:cSld>
  <p:clrMapOvr>
    <a:masterClrMapping/>
  </p:clrMapOvr>
  <p:transition spd="slow">
    <p:cov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3405000" y="3307782"/>
            <a:ext cx="12439134" cy="6252143"/>
          </a:xfrm>
          <a:custGeom>
            <a:avLst/>
            <a:gdLst/>
            <a:ahLst/>
            <a:cxnLst/>
            <a:rect l="l" t="t" r="r" b="b"/>
            <a:pathLst>
              <a:path w="12439134" h="6252143">
                <a:moveTo>
                  <a:pt x="0" y="0"/>
                </a:moveTo>
                <a:lnTo>
                  <a:pt x="12439134" y="0"/>
                </a:lnTo>
                <a:lnTo>
                  <a:pt x="12439134" y="6252143"/>
                </a:lnTo>
                <a:lnTo>
                  <a:pt x="0" y="6252143"/>
                </a:lnTo>
                <a:lnTo>
                  <a:pt x="0" y="0"/>
                </a:lnTo>
                <a:close/>
              </a:path>
            </a:pathLst>
          </a:custGeom>
          <a:blipFill>
            <a:blip r:embed="rId3"/>
            <a:stretch>
              <a:fillRect l="-2031" t="-11206" r="-10460" b="-5455"/>
            </a:stretch>
          </a:blipFill>
        </p:spPr>
      </p:sp>
      <p:sp>
        <p:nvSpPr>
          <p:cNvPr id="4" name="TextBox 4"/>
          <p:cNvSpPr txBox="1"/>
          <p:nvPr/>
        </p:nvSpPr>
        <p:spPr>
          <a:xfrm>
            <a:off x="0" y="1333500"/>
            <a:ext cx="11963400" cy="1436291"/>
          </a:xfrm>
          <a:prstGeom prst="rect">
            <a:avLst/>
          </a:prstGeom>
        </p:spPr>
        <p:txBody>
          <a:bodyPr wrap="square" lIns="0" tIns="0" rIns="0" bIns="0" rtlCol="0" anchor="t">
            <a:spAutoFit/>
          </a:bodyPr>
          <a:lstStyle/>
          <a:p>
            <a:pPr marL="863599" lvl="1" indent="-431800">
              <a:lnSpc>
                <a:spcPts val="5599"/>
              </a:lnSpc>
              <a:buFont typeface="Arial"/>
              <a:buChar char="•"/>
            </a:pPr>
            <a:r>
              <a:rPr lang="en-US" sz="3999" b="1" dirty="0">
                <a:solidFill>
                  <a:srgbClr val="252930"/>
                </a:solidFill>
                <a:latin typeface="Montserrat Bold"/>
                <a:ea typeface="Montserrat Bold"/>
                <a:cs typeface="Montserrat Bold"/>
                <a:sym typeface="Montserrat Bold"/>
              </a:rPr>
              <a:t>There are several types of Noise filtering.</a:t>
            </a:r>
          </a:p>
          <a:p>
            <a:pPr algn="just">
              <a:lnSpc>
                <a:spcPts val="5599"/>
              </a:lnSpc>
            </a:pPr>
            <a:endParaRPr lang="en-US" sz="3999" b="1" dirty="0">
              <a:solidFill>
                <a:srgbClr val="252930"/>
              </a:solidFill>
              <a:latin typeface="Montserrat Bold"/>
              <a:ea typeface="Montserrat Bold"/>
              <a:cs typeface="Montserrat Bold"/>
              <a:sym typeface="Montserrat Bold"/>
            </a:endParaRPr>
          </a:p>
        </p:txBody>
      </p:sp>
      <p:sp>
        <p:nvSpPr>
          <p:cNvPr id="5" name="TextBox 5"/>
          <p:cNvSpPr txBox="1"/>
          <p:nvPr/>
        </p:nvSpPr>
        <p:spPr>
          <a:xfrm>
            <a:off x="671491" y="2472146"/>
            <a:ext cx="5467018" cy="521328"/>
          </a:xfrm>
          <a:prstGeom prst="rect">
            <a:avLst/>
          </a:prstGeom>
        </p:spPr>
        <p:txBody>
          <a:bodyPr lIns="0" tIns="0" rIns="0" bIns="0" rtlCol="0" anchor="t">
            <a:spAutoFit/>
          </a:bodyPr>
          <a:lstStyle/>
          <a:p>
            <a:pPr algn="ctr">
              <a:lnSpc>
                <a:spcPts val="4340"/>
              </a:lnSpc>
            </a:pPr>
            <a:r>
              <a:rPr lang="en-US" sz="3100">
                <a:solidFill>
                  <a:srgbClr val="000000"/>
                </a:solidFill>
                <a:latin typeface="Montserrat"/>
                <a:ea typeface="Montserrat"/>
                <a:cs typeface="Montserrat"/>
                <a:sym typeface="Montserrat"/>
              </a:rPr>
              <a:t>- Band-PassFiltering</a:t>
            </a: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50</a:t>
            </a:r>
          </a:p>
        </p:txBody>
      </p:sp>
      <p:sp>
        <p:nvSpPr>
          <p:cNvPr id="7" name="TextBox 7"/>
          <p:cNvSpPr txBox="1"/>
          <p:nvPr/>
        </p:nvSpPr>
        <p:spPr>
          <a:xfrm>
            <a:off x="1052151" y="98831"/>
            <a:ext cx="16512923" cy="811530"/>
          </a:xfrm>
          <a:prstGeom prst="rect">
            <a:avLst/>
          </a:prstGeom>
        </p:spPr>
        <p:txBody>
          <a:bodyPr lIns="0" tIns="0" rIns="0" bIns="0" rtlCol="0" anchor="t">
            <a:spAutoFit/>
          </a:bodyPr>
          <a:lstStyle/>
          <a:p>
            <a:pPr algn="ctr">
              <a:lnSpc>
                <a:spcPts val="6719"/>
              </a:lnSpc>
              <a:spcBef>
                <a:spcPct val="0"/>
              </a:spcBef>
            </a:pPr>
            <a:r>
              <a:rPr lang="en-US" sz="4800" b="1">
                <a:solidFill>
                  <a:srgbClr val="000000"/>
                </a:solidFill>
                <a:latin typeface="Montserrat Bold"/>
                <a:ea typeface="Montserrat Bold"/>
                <a:cs typeface="Montserrat Bold"/>
                <a:sym typeface="Montserrat Bold"/>
              </a:rPr>
              <a:t>Signal Processing and Feature Extraction</a:t>
            </a:r>
          </a:p>
        </p:txBody>
      </p:sp>
      <p:sp>
        <p:nvSpPr>
          <p:cNvPr id="8" name="Freeform 8"/>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4">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1028700" y="1282853"/>
            <a:ext cx="15317234" cy="2223770"/>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252930"/>
                </a:solidFill>
                <a:latin typeface="Montserrat"/>
                <a:ea typeface="Montserrat"/>
                <a:cs typeface="Montserrat"/>
                <a:sym typeface="Montserrat"/>
              </a:rPr>
              <a:t>Extracting key features like EEG patterns or specific brainwave frequencies. </a:t>
            </a:r>
          </a:p>
          <a:p>
            <a:pPr algn="just" rtl="1">
              <a:lnSpc>
                <a:spcPts val="4480"/>
              </a:lnSpc>
            </a:pPr>
            <a:endParaRPr lang="en-US" sz="3200">
              <a:solidFill>
                <a:srgbClr val="252930"/>
              </a:solidFill>
              <a:latin typeface="Montserrat"/>
              <a:ea typeface="Montserrat"/>
              <a:cs typeface="Montserrat"/>
              <a:sym typeface="Montserrat"/>
            </a:endParaRPr>
          </a:p>
          <a:p>
            <a:pPr algn="just">
              <a:lnSpc>
                <a:spcPts val="4480"/>
              </a:lnSpc>
            </a:pPr>
            <a:endParaRPr lang="en-US" sz="3200">
              <a:solidFill>
                <a:srgbClr val="252930"/>
              </a:solidFill>
              <a:latin typeface="Montserrat"/>
              <a:ea typeface="Montserrat"/>
              <a:cs typeface="Montserrat"/>
              <a:sym typeface="Montserrat"/>
            </a:endParaRPr>
          </a:p>
        </p:txBody>
      </p:sp>
      <p:sp>
        <p:nvSpPr>
          <p:cNvPr id="4" name="Freeform 4"/>
          <p:cNvSpPr/>
          <p:nvPr/>
        </p:nvSpPr>
        <p:spPr>
          <a:xfrm>
            <a:off x="2113579" y="2587907"/>
            <a:ext cx="14060841" cy="7148160"/>
          </a:xfrm>
          <a:custGeom>
            <a:avLst/>
            <a:gdLst/>
            <a:ahLst/>
            <a:cxnLst/>
            <a:rect l="l" t="t" r="r" b="b"/>
            <a:pathLst>
              <a:path w="14060841" h="7148160">
                <a:moveTo>
                  <a:pt x="0" y="0"/>
                </a:moveTo>
                <a:lnTo>
                  <a:pt x="14060842" y="0"/>
                </a:lnTo>
                <a:lnTo>
                  <a:pt x="14060842" y="7148159"/>
                </a:lnTo>
                <a:lnTo>
                  <a:pt x="0" y="7148159"/>
                </a:lnTo>
                <a:lnTo>
                  <a:pt x="0" y="0"/>
                </a:lnTo>
                <a:close/>
              </a:path>
            </a:pathLst>
          </a:custGeom>
          <a:blipFill>
            <a:blip r:embed="rId3"/>
            <a:stretch>
              <a:fillRect t="-7536" b="-7536"/>
            </a:stretch>
          </a:blipFill>
        </p:spPr>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51</a:t>
            </a:r>
          </a:p>
        </p:txBody>
      </p:sp>
      <p:sp>
        <p:nvSpPr>
          <p:cNvPr id="6" name="TextBox 6"/>
          <p:cNvSpPr txBox="1"/>
          <p:nvPr/>
        </p:nvSpPr>
        <p:spPr>
          <a:xfrm>
            <a:off x="746377" y="158115"/>
            <a:ext cx="16512923" cy="870585"/>
          </a:xfrm>
          <a:prstGeom prst="rect">
            <a:avLst/>
          </a:prstGeom>
        </p:spPr>
        <p:txBody>
          <a:bodyPr lIns="0" tIns="0" rIns="0" bIns="0" rtlCol="0" anchor="t">
            <a:spAutoFit/>
          </a:bodyPr>
          <a:lstStyle/>
          <a:p>
            <a:pPr algn="ctr">
              <a:lnSpc>
                <a:spcPts val="7139"/>
              </a:lnSpc>
              <a:spcBef>
                <a:spcPct val="0"/>
              </a:spcBef>
            </a:pPr>
            <a:r>
              <a:rPr lang="en-US" sz="5100" b="1">
                <a:solidFill>
                  <a:srgbClr val="000000"/>
                </a:solidFill>
                <a:latin typeface="Montserrat Bold"/>
                <a:ea typeface="Montserrat Bold"/>
                <a:cs typeface="Montserrat Bold"/>
                <a:sym typeface="Montserrat Bold"/>
              </a:rPr>
              <a:t>Signal Processing and Feature Extraction</a:t>
            </a:r>
          </a:p>
        </p:txBody>
      </p:sp>
      <p:sp>
        <p:nvSpPr>
          <p:cNvPr id="7" name="Freeform 7"/>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4">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47364" y="3012909"/>
            <a:ext cx="14793272" cy="5877385"/>
          </a:xfrm>
          <a:custGeom>
            <a:avLst/>
            <a:gdLst/>
            <a:ahLst/>
            <a:cxnLst/>
            <a:rect l="l" t="t" r="r" b="b"/>
            <a:pathLst>
              <a:path w="14793272" h="5877385">
                <a:moveTo>
                  <a:pt x="0" y="0"/>
                </a:moveTo>
                <a:lnTo>
                  <a:pt x="14793272" y="0"/>
                </a:lnTo>
                <a:lnTo>
                  <a:pt x="14793272" y="5877385"/>
                </a:lnTo>
                <a:lnTo>
                  <a:pt x="0" y="5877385"/>
                </a:lnTo>
                <a:lnTo>
                  <a:pt x="0" y="0"/>
                </a:lnTo>
                <a:close/>
              </a:path>
            </a:pathLst>
          </a:custGeom>
          <a:blipFill>
            <a:blip r:embed="rId3"/>
            <a:stretch>
              <a:fillRect b="-5084"/>
            </a:stretch>
          </a:blipFill>
        </p:spPr>
      </p:sp>
      <p:sp>
        <p:nvSpPr>
          <p:cNvPr id="4" name="TextBox 4"/>
          <p:cNvSpPr txBox="1"/>
          <p:nvPr/>
        </p:nvSpPr>
        <p:spPr>
          <a:xfrm>
            <a:off x="1028700" y="1218810"/>
            <a:ext cx="16230600" cy="2785745"/>
          </a:xfrm>
          <a:prstGeom prst="rect">
            <a:avLst/>
          </a:prstGeom>
        </p:spPr>
        <p:txBody>
          <a:bodyPr lIns="0" tIns="0" rIns="0" bIns="0" rtlCol="0" anchor="t">
            <a:spAutoFit/>
          </a:bodyPr>
          <a:lstStyle/>
          <a:p>
            <a:pPr algn="l">
              <a:lnSpc>
                <a:spcPts val="4480"/>
              </a:lnSpc>
            </a:pPr>
            <a:r>
              <a:rPr lang="en-US" sz="3200" dirty="0">
                <a:solidFill>
                  <a:srgbClr val="252930"/>
                </a:solidFill>
                <a:latin typeface="Montserrat"/>
                <a:ea typeface="Montserrat"/>
                <a:cs typeface="Montserrat"/>
                <a:sym typeface="Montserrat"/>
              </a:rPr>
              <a:t>•This diagram illustrates the process of acquiring, processing, and classifying EEG signals to generate commands for controlling the brain-controlled wheelchair. </a:t>
            </a:r>
          </a:p>
          <a:p>
            <a:pPr algn="l">
              <a:lnSpc>
                <a:spcPts val="4480"/>
              </a:lnSpc>
              <a:spcBef>
                <a:spcPct val="0"/>
              </a:spcBef>
            </a:pPr>
            <a:endParaRPr lang="en-US" sz="3200" dirty="0">
              <a:solidFill>
                <a:srgbClr val="252930"/>
              </a:solidFill>
              <a:latin typeface="Montserrat"/>
              <a:ea typeface="Montserrat"/>
              <a:cs typeface="Montserrat"/>
              <a:sym typeface="Montserrat"/>
            </a:endParaRPr>
          </a:p>
          <a:p>
            <a:pPr algn="l">
              <a:lnSpc>
                <a:spcPts val="4480"/>
              </a:lnSpc>
              <a:spcBef>
                <a:spcPct val="0"/>
              </a:spcBef>
            </a:pPr>
            <a:endParaRPr lang="en-US" sz="3200" dirty="0">
              <a:solidFill>
                <a:srgbClr val="252930"/>
              </a:solidFill>
              <a:latin typeface="Montserrat"/>
              <a:ea typeface="Montserrat"/>
              <a:cs typeface="Montserrat"/>
              <a:sym typeface="Montserrat"/>
            </a:endParaRPr>
          </a:p>
        </p:txBody>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52</a:t>
            </a:r>
          </a:p>
        </p:txBody>
      </p:sp>
      <p:sp>
        <p:nvSpPr>
          <p:cNvPr id="6" name="TextBox 6"/>
          <p:cNvSpPr txBox="1"/>
          <p:nvPr/>
        </p:nvSpPr>
        <p:spPr>
          <a:xfrm>
            <a:off x="4626232" y="445770"/>
            <a:ext cx="9165967" cy="487313"/>
          </a:xfrm>
          <a:prstGeom prst="rect">
            <a:avLst/>
          </a:prstGeom>
        </p:spPr>
        <p:txBody>
          <a:bodyPr wrap="square" lIns="0" tIns="0" rIns="0" bIns="0" rtlCol="0" anchor="t">
            <a:spAutoFit/>
          </a:bodyPr>
          <a:lstStyle/>
          <a:p>
            <a:pPr algn="ctr">
              <a:lnSpc>
                <a:spcPts val="3840"/>
              </a:lnSpc>
            </a:pPr>
            <a:r>
              <a:rPr lang="en-US" sz="4800" b="1" dirty="0">
                <a:solidFill>
                  <a:srgbClr val="252930"/>
                </a:solidFill>
                <a:latin typeface="Montserrat Bold"/>
                <a:ea typeface="Montserrat Bold"/>
                <a:cs typeface="Montserrat Bold"/>
                <a:sym typeface="Montserrat Bold"/>
              </a:rPr>
              <a:t>Wheel Chair Control System</a:t>
            </a:r>
          </a:p>
        </p:txBody>
      </p:sp>
      <p:sp>
        <p:nvSpPr>
          <p:cNvPr id="7" name="Freeform 7"/>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4">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676847" y="1507807"/>
            <a:ext cx="11343985" cy="7204710"/>
          </a:xfrm>
          <a:prstGeom prst="rect">
            <a:avLst/>
          </a:prstGeom>
        </p:spPr>
        <p:txBody>
          <a:bodyPr lIns="0" tIns="0" rIns="0" bIns="0" rtlCol="0" anchor="t">
            <a:spAutoFit/>
          </a:bodyPr>
          <a:lstStyle/>
          <a:p>
            <a:pPr algn="just">
              <a:lnSpc>
                <a:spcPts val="5599"/>
              </a:lnSpc>
            </a:pPr>
            <a:r>
              <a:rPr lang="en-US" sz="3999" b="1">
                <a:solidFill>
                  <a:srgbClr val="252930"/>
                </a:solidFill>
                <a:latin typeface="Montserrat Bold"/>
                <a:ea typeface="Montserrat Bold"/>
                <a:cs typeface="Montserrat Bold"/>
                <a:sym typeface="Montserrat Bold"/>
              </a:rPr>
              <a:t>The control system uses brainwave data (blink &amp; attention) or head tilt detected by a gyroscope to control a wheelchair.</a:t>
            </a:r>
          </a:p>
          <a:p>
            <a:pPr algn="just">
              <a:lnSpc>
                <a:spcPts val="4900"/>
              </a:lnSpc>
            </a:pPr>
            <a:endParaRPr lang="en-US" sz="3999" b="1">
              <a:solidFill>
                <a:srgbClr val="252930"/>
              </a:solidFill>
              <a:latin typeface="Montserrat Bold"/>
              <a:ea typeface="Montserrat Bold"/>
              <a:cs typeface="Montserrat Bold"/>
              <a:sym typeface="Montserrat Bold"/>
            </a:endParaRPr>
          </a:p>
          <a:p>
            <a:pPr marL="690881" lvl="1" indent="-345440" algn="just">
              <a:lnSpc>
                <a:spcPts val="4480"/>
              </a:lnSpc>
              <a:buFont typeface="Arial"/>
              <a:buChar char="•"/>
            </a:pPr>
            <a:r>
              <a:rPr lang="en-US" sz="3200">
                <a:solidFill>
                  <a:srgbClr val="252930"/>
                </a:solidFill>
                <a:latin typeface="Montserrat"/>
                <a:ea typeface="Montserrat"/>
                <a:cs typeface="Montserrat"/>
                <a:sym typeface="Montserrat"/>
              </a:rPr>
              <a:t>Blinks trigger forward, backward, and stop commands</a:t>
            </a:r>
          </a:p>
          <a:p>
            <a:pPr marL="690881" lvl="1" indent="-345440" algn="just">
              <a:lnSpc>
                <a:spcPts val="4480"/>
              </a:lnSpc>
              <a:buFont typeface="Arial"/>
              <a:buChar char="•"/>
            </a:pPr>
            <a:r>
              <a:rPr lang="en-US" sz="3200">
                <a:solidFill>
                  <a:srgbClr val="252930"/>
                </a:solidFill>
                <a:latin typeface="Montserrat"/>
                <a:ea typeface="Montserrat"/>
                <a:cs typeface="Montserrat"/>
                <a:sym typeface="Montserrat"/>
              </a:rPr>
              <a:t>Attention levels control left, right, and stop actions</a:t>
            </a:r>
          </a:p>
          <a:p>
            <a:pPr marL="690881" lvl="1" indent="-345440" algn="just">
              <a:lnSpc>
                <a:spcPts val="4480"/>
              </a:lnSpc>
              <a:buFont typeface="Arial"/>
              <a:buChar char="•"/>
            </a:pPr>
            <a:r>
              <a:rPr lang="en-US" sz="3200">
                <a:solidFill>
                  <a:srgbClr val="252930"/>
                </a:solidFill>
                <a:latin typeface="Montserrat"/>
                <a:ea typeface="Montserrat"/>
                <a:cs typeface="Montserrat"/>
                <a:sym typeface="Montserrat"/>
              </a:rPr>
              <a:t>Head tilt via gyroscope allows intuitive left/right navigation as a second mode</a:t>
            </a:r>
          </a:p>
          <a:p>
            <a:pPr marL="690881" lvl="1" indent="-345440" algn="just">
              <a:lnSpc>
                <a:spcPts val="4480"/>
              </a:lnSpc>
              <a:buFont typeface="Arial"/>
              <a:buChar char="•"/>
            </a:pPr>
            <a:r>
              <a:rPr lang="en-US" sz="3200">
                <a:solidFill>
                  <a:srgbClr val="252930"/>
                </a:solidFill>
                <a:latin typeface="Montserrat"/>
                <a:ea typeface="Montserrat"/>
                <a:cs typeface="Montserrat"/>
                <a:sym typeface="Montserrat"/>
              </a:rPr>
              <a:t> Integrated with an ADAS (Advanced Driver Assistance System) to enhance safety and autonomy.</a:t>
            </a:r>
          </a:p>
        </p:txBody>
      </p:sp>
      <p:sp>
        <p:nvSpPr>
          <p:cNvPr id="4" name="Freeform 4"/>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3">
              <a:alphaModFix amt="24000"/>
            </a:blip>
            <a:stretch>
              <a:fillRect/>
            </a:stretch>
          </a:blipFill>
        </p:spPr>
      </p:sp>
      <p:sp>
        <p:nvSpPr>
          <p:cNvPr id="5" name="Freeform 5"/>
          <p:cNvSpPr/>
          <p:nvPr/>
        </p:nvSpPr>
        <p:spPr>
          <a:xfrm>
            <a:off x="12194282" y="1028700"/>
            <a:ext cx="5772004" cy="8663421"/>
          </a:xfrm>
          <a:custGeom>
            <a:avLst/>
            <a:gdLst/>
            <a:ahLst/>
            <a:cxnLst/>
            <a:rect l="l" t="t" r="r" b="b"/>
            <a:pathLst>
              <a:path w="5772004" h="8663421">
                <a:moveTo>
                  <a:pt x="0" y="0"/>
                </a:moveTo>
                <a:lnTo>
                  <a:pt x="5772004" y="0"/>
                </a:lnTo>
                <a:lnTo>
                  <a:pt x="5772004" y="8663421"/>
                </a:lnTo>
                <a:lnTo>
                  <a:pt x="0" y="8663421"/>
                </a:lnTo>
                <a:lnTo>
                  <a:pt x="0" y="0"/>
                </a:lnTo>
                <a:close/>
              </a:path>
            </a:pathLst>
          </a:custGeom>
          <a:blipFill>
            <a:blip r:embed="rId4"/>
            <a:stretch>
              <a:fillRect/>
            </a:stretch>
          </a:blipFill>
        </p:spPr>
      </p:sp>
      <p:sp>
        <p:nvSpPr>
          <p:cNvPr id="6" name="TextBox 6"/>
          <p:cNvSpPr txBox="1"/>
          <p:nvPr/>
        </p:nvSpPr>
        <p:spPr>
          <a:xfrm>
            <a:off x="4586331" y="455295"/>
            <a:ext cx="9600248"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Wheel Chair Control System</a:t>
            </a: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53</a:t>
            </a:r>
          </a:p>
        </p:txBody>
      </p:sp>
    </p:spTree>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1028700" y="3074830"/>
            <a:ext cx="8638143" cy="2785745"/>
          </a:xfrm>
          <a:prstGeom prst="rect">
            <a:avLst/>
          </a:prstGeom>
        </p:spPr>
        <p:txBody>
          <a:bodyPr lIns="0" tIns="0" rIns="0" bIns="0" rtlCol="0" anchor="t">
            <a:spAutoFit/>
          </a:bodyPr>
          <a:lstStyle/>
          <a:p>
            <a:pPr algn="l">
              <a:lnSpc>
                <a:spcPts val="4480"/>
              </a:lnSpc>
              <a:spcBef>
                <a:spcPct val="0"/>
              </a:spcBef>
            </a:pPr>
            <a:r>
              <a:rPr lang="en-US" sz="3200">
                <a:solidFill>
                  <a:srgbClr val="252930"/>
                </a:solidFill>
                <a:latin typeface="Montserrat"/>
                <a:ea typeface="Montserrat"/>
                <a:cs typeface="Montserrat"/>
                <a:sym typeface="Montserrat"/>
              </a:rPr>
              <a:t>Blink strength is mapped to forward, backward counts, and specific blink patterns trigger movement commands like 'F' (Forward), 'B' (Backward), or 'S' (Stop).</a:t>
            </a:r>
          </a:p>
        </p:txBody>
      </p:sp>
      <p:sp>
        <p:nvSpPr>
          <p:cNvPr id="4" name="Freeform 4"/>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3"/>
            <a:stretch>
              <a:fillRect t="-6958" r="-35844"/>
            </a:stretch>
          </a:blipFill>
        </p:spPr>
      </p:sp>
      <p:sp>
        <p:nvSpPr>
          <p:cNvPr id="5" name="Freeform 5"/>
          <p:cNvSpPr/>
          <p:nvPr/>
        </p:nvSpPr>
        <p:spPr>
          <a:xfrm>
            <a:off x="9851298" y="1754889"/>
            <a:ext cx="7557479" cy="6055430"/>
          </a:xfrm>
          <a:custGeom>
            <a:avLst/>
            <a:gdLst/>
            <a:ahLst/>
            <a:cxnLst/>
            <a:rect l="l" t="t" r="r" b="b"/>
            <a:pathLst>
              <a:path w="7557479" h="6055430">
                <a:moveTo>
                  <a:pt x="0" y="0"/>
                </a:moveTo>
                <a:lnTo>
                  <a:pt x="7557480" y="0"/>
                </a:lnTo>
                <a:lnTo>
                  <a:pt x="7557480" y="6055430"/>
                </a:lnTo>
                <a:lnTo>
                  <a:pt x="0" y="6055430"/>
                </a:lnTo>
                <a:lnTo>
                  <a:pt x="0" y="0"/>
                </a:lnTo>
                <a:close/>
              </a:path>
            </a:pathLst>
          </a:custGeom>
          <a:blipFill>
            <a:blip r:embed="rId4"/>
            <a:stretch>
              <a:fillRect/>
            </a:stretch>
          </a:blipFill>
        </p:spPr>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54</a:t>
            </a:r>
          </a:p>
        </p:txBody>
      </p:sp>
      <p:sp>
        <p:nvSpPr>
          <p:cNvPr id="7" name="TextBox 7"/>
          <p:cNvSpPr txBox="1"/>
          <p:nvPr/>
        </p:nvSpPr>
        <p:spPr>
          <a:xfrm>
            <a:off x="4309349" y="643121"/>
            <a:ext cx="9330451" cy="487313"/>
          </a:xfrm>
          <a:prstGeom prst="rect">
            <a:avLst/>
          </a:prstGeom>
        </p:spPr>
        <p:txBody>
          <a:bodyPr wrap="square" lIns="0" tIns="0" rIns="0" bIns="0" rtlCol="0" anchor="t">
            <a:spAutoFit/>
          </a:bodyPr>
          <a:lstStyle/>
          <a:p>
            <a:pPr algn="ctr">
              <a:lnSpc>
                <a:spcPts val="3840"/>
              </a:lnSpc>
            </a:pPr>
            <a:r>
              <a:rPr lang="en-US" sz="4800" b="1" dirty="0">
                <a:solidFill>
                  <a:srgbClr val="252930"/>
                </a:solidFill>
                <a:latin typeface="Montserrat Bold"/>
                <a:ea typeface="Montserrat Bold"/>
                <a:cs typeface="Montserrat Bold"/>
                <a:sym typeface="Montserrat Bold"/>
              </a:rPr>
              <a:t>Wheel Chair Control System</a:t>
            </a:r>
          </a:p>
        </p:txBody>
      </p:sp>
      <p:sp>
        <p:nvSpPr>
          <p:cNvPr id="8" name="TextBox 8"/>
          <p:cNvSpPr txBox="1"/>
          <p:nvPr/>
        </p:nvSpPr>
        <p:spPr>
          <a:xfrm>
            <a:off x="61716" y="2587625"/>
            <a:ext cx="9932062" cy="441325"/>
          </a:xfrm>
          <a:prstGeom prst="rect">
            <a:avLst/>
          </a:prstGeom>
        </p:spPr>
        <p:txBody>
          <a:bodyPr lIns="0" tIns="0" rIns="0" bIns="0" rtlCol="0" anchor="t">
            <a:spAutoFit/>
          </a:bodyPr>
          <a:lstStyle/>
          <a:p>
            <a:pPr marL="863599" lvl="1" indent="-431800" algn="l">
              <a:lnSpc>
                <a:spcPts val="3199"/>
              </a:lnSpc>
              <a:buFont typeface="Arial"/>
              <a:buChar char="•"/>
            </a:pPr>
            <a:r>
              <a:rPr lang="en-US" sz="3999" b="1">
                <a:solidFill>
                  <a:srgbClr val="252930"/>
                </a:solidFill>
                <a:latin typeface="Montserrat Bold"/>
                <a:ea typeface="Montserrat Bold"/>
                <a:cs typeface="Montserrat Bold"/>
                <a:sym typeface="Montserrat Bold"/>
              </a:rPr>
              <a:t>EEG Control – Blink Commands</a:t>
            </a:r>
          </a:p>
        </p:txBody>
      </p:sp>
      <p:sp>
        <p:nvSpPr>
          <p:cNvPr id="9" name="Freeform 9"/>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818145" y="2303510"/>
            <a:ext cx="7930402" cy="2380615"/>
          </a:xfrm>
          <a:prstGeom prst="rect">
            <a:avLst/>
          </a:prstGeom>
        </p:spPr>
        <p:txBody>
          <a:bodyPr lIns="0" tIns="0" rIns="0" bIns="0" rtlCol="0" anchor="t">
            <a:spAutoFit/>
          </a:bodyPr>
          <a:lstStyle/>
          <a:p>
            <a:pPr algn="l">
              <a:lnSpc>
                <a:spcPts val="4760"/>
              </a:lnSpc>
            </a:pPr>
            <a:r>
              <a:rPr lang="en-US" sz="3400">
                <a:solidFill>
                  <a:srgbClr val="252930"/>
                </a:solidFill>
                <a:latin typeface="Montserrat"/>
                <a:ea typeface="Montserrat"/>
                <a:cs typeface="Montserrat"/>
                <a:sym typeface="Montserrat"/>
              </a:rPr>
              <a:t>Depending on attention level, the system sends 'R' (Right), 'L' (Left), or 'S' (Stop); low attention stops the system entirely.</a:t>
            </a:r>
          </a:p>
        </p:txBody>
      </p:sp>
      <p:sp>
        <p:nvSpPr>
          <p:cNvPr id="4" name="Freeform 4"/>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3"/>
            <a:stretch>
              <a:fillRect t="-6958" r="-35844"/>
            </a:stretch>
          </a:blipFill>
        </p:spPr>
      </p:sp>
      <p:sp>
        <p:nvSpPr>
          <p:cNvPr id="5" name="Freeform 5"/>
          <p:cNvSpPr/>
          <p:nvPr/>
        </p:nvSpPr>
        <p:spPr>
          <a:xfrm>
            <a:off x="8748547" y="2370185"/>
            <a:ext cx="9262344" cy="5684764"/>
          </a:xfrm>
          <a:custGeom>
            <a:avLst/>
            <a:gdLst/>
            <a:ahLst/>
            <a:cxnLst/>
            <a:rect l="l" t="t" r="r" b="b"/>
            <a:pathLst>
              <a:path w="9262344" h="5684764">
                <a:moveTo>
                  <a:pt x="0" y="0"/>
                </a:moveTo>
                <a:lnTo>
                  <a:pt x="9262344" y="0"/>
                </a:lnTo>
                <a:lnTo>
                  <a:pt x="9262344" y="5684764"/>
                </a:lnTo>
                <a:lnTo>
                  <a:pt x="0" y="5684764"/>
                </a:lnTo>
                <a:lnTo>
                  <a:pt x="0" y="0"/>
                </a:lnTo>
                <a:close/>
              </a:path>
            </a:pathLst>
          </a:custGeom>
          <a:blipFill>
            <a:blip r:embed="rId4"/>
            <a:stretch>
              <a:fillRect/>
            </a:stretch>
          </a:blipFill>
        </p:spPr>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55</a:t>
            </a:r>
          </a:p>
        </p:txBody>
      </p:sp>
      <p:sp>
        <p:nvSpPr>
          <p:cNvPr id="7" name="TextBox 7"/>
          <p:cNvSpPr txBox="1"/>
          <p:nvPr/>
        </p:nvSpPr>
        <p:spPr>
          <a:xfrm>
            <a:off x="4626228" y="465187"/>
            <a:ext cx="9394572" cy="487313"/>
          </a:xfrm>
          <a:prstGeom prst="rect">
            <a:avLst/>
          </a:prstGeom>
        </p:spPr>
        <p:txBody>
          <a:bodyPr wrap="square" lIns="0" tIns="0" rIns="0" bIns="0" rtlCol="0" anchor="t">
            <a:spAutoFit/>
          </a:bodyPr>
          <a:lstStyle/>
          <a:p>
            <a:pPr algn="ctr">
              <a:lnSpc>
                <a:spcPts val="3840"/>
              </a:lnSpc>
            </a:pPr>
            <a:r>
              <a:rPr lang="en-US" sz="4800" b="1" dirty="0">
                <a:solidFill>
                  <a:srgbClr val="252930"/>
                </a:solidFill>
                <a:latin typeface="Montserrat Bold"/>
                <a:ea typeface="Montserrat Bold"/>
                <a:cs typeface="Montserrat Bold"/>
                <a:sym typeface="Montserrat Bold"/>
              </a:rPr>
              <a:t>Wheel Chair Control System</a:t>
            </a:r>
          </a:p>
        </p:txBody>
      </p:sp>
      <p:sp>
        <p:nvSpPr>
          <p:cNvPr id="8" name="TextBox 8"/>
          <p:cNvSpPr txBox="1"/>
          <p:nvPr/>
        </p:nvSpPr>
        <p:spPr>
          <a:xfrm>
            <a:off x="253742" y="1397365"/>
            <a:ext cx="12433365" cy="582295"/>
          </a:xfrm>
          <a:prstGeom prst="rect">
            <a:avLst/>
          </a:prstGeom>
        </p:spPr>
        <p:txBody>
          <a:bodyPr lIns="0" tIns="0" rIns="0" bIns="0" rtlCol="0" anchor="t">
            <a:spAutoFit/>
          </a:bodyPr>
          <a:lstStyle/>
          <a:p>
            <a:pPr marL="863599" lvl="1" indent="-431800" algn="l">
              <a:lnSpc>
                <a:spcPts val="4639"/>
              </a:lnSpc>
              <a:buFont typeface="Arial"/>
              <a:buChar char="•"/>
            </a:pPr>
            <a:r>
              <a:rPr lang="en-US" sz="3999" b="1">
                <a:solidFill>
                  <a:srgbClr val="252930"/>
                </a:solidFill>
                <a:latin typeface="Montserrat Bold"/>
                <a:ea typeface="Montserrat Bold"/>
                <a:cs typeface="Montserrat Bold"/>
                <a:sym typeface="Montserrat Bold"/>
              </a:rPr>
              <a:t>Brainwave Control – Attention Levels</a:t>
            </a:r>
          </a:p>
        </p:txBody>
      </p:sp>
      <p:sp>
        <p:nvSpPr>
          <p:cNvPr id="9" name="Freeform 9"/>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3"/>
            <a:stretch>
              <a:fillRect t="-6958" r="-35844"/>
            </a:stretch>
          </a:blipFill>
        </p:spPr>
      </p:sp>
      <p:sp>
        <p:nvSpPr>
          <p:cNvPr id="4" name="Freeform 4"/>
          <p:cNvSpPr/>
          <p:nvPr/>
        </p:nvSpPr>
        <p:spPr>
          <a:xfrm>
            <a:off x="8978442" y="2052820"/>
            <a:ext cx="9041032" cy="5864897"/>
          </a:xfrm>
          <a:custGeom>
            <a:avLst/>
            <a:gdLst/>
            <a:ahLst/>
            <a:cxnLst/>
            <a:rect l="l" t="t" r="r" b="b"/>
            <a:pathLst>
              <a:path w="9041032" h="5864897">
                <a:moveTo>
                  <a:pt x="0" y="0"/>
                </a:moveTo>
                <a:lnTo>
                  <a:pt x="9041032" y="0"/>
                </a:lnTo>
                <a:lnTo>
                  <a:pt x="9041032" y="5864896"/>
                </a:lnTo>
                <a:lnTo>
                  <a:pt x="0" y="5864896"/>
                </a:lnTo>
                <a:lnTo>
                  <a:pt x="0" y="0"/>
                </a:lnTo>
                <a:close/>
              </a:path>
            </a:pathLst>
          </a:custGeom>
          <a:blipFill>
            <a:blip r:embed="rId4"/>
            <a:stretch>
              <a:fillRect l="-3172"/>
            </a:stretch>
          </a:blipFill>
        </p:spPr>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56</a:t>
            </a:r>
          </a:p>
        </p:txBody>
      </p:sp>
      <p:sp>
        <p:nvSpPr>
          <p:cNvPr id="6" name="TextBox 6"/>
          <p:cNvSpPr txBox="1"/>
          <p:nvPr/>
        </p:nvSpPr>
        <p:spPr>
          <a:xfrm>
            <a:off x="639646" y="445770"/>
            <a:ext cx="16553111" cy="539115"/>
          </a:xfrm>
          <a:prstGeom prst="rect">
            <a:avLst/>
          </a:prstGeom>
        </p:spPr>
        <p:txBody>
          <a:bodyPr lIns="0" tIns="0" rIns="0" bIns="0" rtlCol="0" anchor="t">
            <a:spAutoFit/>
          </a:bodyPr>
          <a:lstStyle/>
          <a:p>
            <a:pPr algn="ctr">
              <a:lnSpc>
                <a:spcPts val="3840"/>
              </a:lnSpc>
            </a:pPr>
            <a:r>
              <a:rPr lang="en-US" sz="4800" b="1">
                <a:solidFill>
                  <a:srgbClr val="252930"/>
                </a:solidFill>
                <a:latin typeface="Montserrat Bold"/>
                <a:ea typeface="Montserrat Bold"/>
                <a:cs typeface="Montserrat Bold"/>
                <a:sym typeface="Montserrat Bold"/>
              </a:rPr>
              <a:t>Wheel Chair Control System</a:t>
            </a:r>
          </a:p>
        </p:txBody>
      </p:sp>
      <p:sp>
        <p:nvSpPr>
          <p:cNvPr id="7" name="TextBox 7"/>
          <p:cNvSpPr txBox="1"/>
          <p:nvPr/>
        </p:nvSpPr>
        <p:spPr>
          <a:xfrm>
            <a:off x="639646" y="1244215"/>
            <a:ext cx="12082039" cy="577850"/>
          </a:xfrm>
          <a:prstGeom prst="rect">
            <a:avLst/>
          </a:prstGeom>
        </p:spPr>
        <p:txBody>
          <a:bodyPr lIns="0" tIns="0" rIns="0" bIns="0" rtlCol="0" anchor="t">
            <a:spAutoFit/>
          </a:bodyPr>
          <a:lstStyle/>
          <a:p>
            <a:pPr algn="l">
              <a:lnSpc>
                <a:spcPts val="4599"/>
              </a:lnSpc>
            </a:pPr>
            <a:r>
              <a:rPr lang="en-US" sz="3999" b="1">
                <a:solidFill>
                  <a:srgbClr val="252930"/>
                </a:solidFill>
                <a:latin typeface="Montserrat Bold"/>
                <a:ea typeface="Montserrat Bold"/>
                <a:cs typeface="Montserrat Bold"/>
                <a:sym typeface="Montserrat Bold"/>
              </a:rPr>
              <a:t>Gyroscope-Based Head Tilt Control</a:t>
            </a:r>
          </a:p>
        </p:txBody>
      </p:sp>
      <p:sp>
        <p:nvSpPr>
          <p:cNvPr id="8" name="TextBox 8"/>
          <p:cNvSpPr txBox="1"/>
          <p:nvPr/>
        </p:nvSpPr>
        <p:spPr>
          <a:xfrm>
            <a:off x="439881" y="1976620"/>
            <a:ext cx="8978442" cy="5854700"/>
          </a:xfrm>
          <a:prstGeom prst="rect">
            <a:avLst/>
          </a:prstGeom>
        </p:spPr>
        <p:txBody>
          <a:bodyPr lIns="0" tIns="0" rIns="0" bIns="0" rtlCol="0" anchor="t">
            <a:spAutoFit/>
          </a:bodyPr>
          <a:lstStyle/>
          <a:p>
            <a:pPr marL="755651" lvl="1" indent="-377825" algn="l">
              <a:lnSpc>
                <a:spcPts val="4900"/>
              </a:lnSpc>
              <a:spcBef>
                <a:spcPct val="0"/>
              </a:spcBef>
              <a:buFont typeface="Arial"/>
              <a:buChar char="•"/>
            </a:pPr>
            <a:r>
              <a:rPr lang="en-US" sz="3500">
                <a:solidFill>
                  <a:srgbClr val="252930"/>
                </a:solidFill>
                <a:latin typeface="Montserrat"/>
                <a:ea typeface="Montserrat"/>
                <a:cs typeface="Montserrat"/>
                <a:sym typeface="Montserrat"/>
              </a:rPr>
              <a:t>Uses gyroscope to detect head tilt direction</a:t>
            </a:r>
          </a:p>
          <a:p>
            <a:pPr algn="l">
              <a:lnSpc>
                <a:spcPts val="3360"/>
              </a:lnSpc>
              <a:spcBef>
                <a:spcPct val="0"/>
              </a:spcBef>
            </a:pPr>
            <a:endParaRPr lang="en-US" sz="3500">
              <a:solidFill>
                <a:srgbClr val="252930"/>
              </a:solidFill>
              <a:latin typeface="Montserrat"/>
              <a:ea typeface="Montserrat"/>
              <a:cs typeface="Montserrat"/>
              <a:sym typeface="Montserrat"/>
            </a:endParaRPr>
          </a:p>
          <a:p>
            <a:pPr marL="755651" lvl="1" indent="-377825" algn="l">
              <a:lnSpc>
                <a:spcPts val="4900"/>
              </a:lnSpc>
              <a:spcBef>
                <a:spcPct val="0"/>
              </a:spcBef>
              <a:buFont typeface="Arial"/>
              <a:buChar char="•"/>
            </a:pPr>
            <a:r>
              <a:rPr lang="en-US" sz="3500" b="1">
                <a:solidFill>
                  <a:srgbClr val="252930"/>
                </a:solidFill>
                <a:latin typeface="Montserrat Bold"/>
                <a:ea typeface="Montserrat Bold"/>
                <a:cs typeface="Montserrat Bold"/>
                <a:sym typeface="Montserrat Bold"/>
              </a:rPr>
              <a:t>Intuitive directional control:</a:t>
            </a:r>
          </a:p>
          <a:p>
            <a:pPr algn="l">
              <a:lnSpc>
                <a:spcPts val="4900"/>
              </a:lnSpc>
              <a:spcBef>
                <a:spcPct val="0"/>
              </a:spcBef>
            </a:pPr>
            <a:r>
              <a:rPr lang="en-US" sz="3500">
                <a:solidFill>
                  <a:srgbClr val="252930"/>
                </a:solidFill>
                <a:latin typeface="Montserrat"/>
                <a:ea typeface="Montserrat"/>
                <a:cs typeface="Montserrat"/>
                <a:sym typeface="Montserrat"/>
              </a:rPr>
              <a:t>       • Tilt left: Turn left</a:t>
            </a:r>
          </a:p>
          <a:p>
            <a:pPr algn="l">
              <a:lnSpc>
                <a:spcPts val="4900"/>
              </a:lnSpc>
              <a:spcBef>
                <a:spcPct val="0"/>
              </a:spcBef>
            </a:pPr>
            <a:r>
              <a:rPr lang="en-US" sz="3500">
                <a:solidFill>
                  <a:srgbClr val="252930"/>
                </a:solidFill>
                <a:latin typeface="Montserrat"/>
                <a:ea typeface="Montserrat"/>
                <a:cs typeface="Montserrat"/>
                <a:sym typeface="Montserrat"/>
              </a:rPr>
              <a:t>       • Tilt right: Turn right</a:t>
            </a:r>
          </a:p>
          <a:p>
            <a:pPr algn="l">
              <a:lnSpc>
                <a:spcPts val="3920"/>
              </a:lnSpc>
              <a:spcBef>
                <a:spcPct val="0"/>
              </a:spcBef>
            </a:pPr>
            <a:endParaRPr lang="en-US" sz="3500">
              <a:solidFill>
                <a:srgbClr val="252930"/>
              </a:solidFill>
              <a:latin typeface="Montserrat"/>
              <a:ea typeface="Montserrat"/>
              <a:cs typeface="Montserrat"/>
              <a:sym typeface="Montserrat"/>
            </a:endParaRPr>
          </a:p>
          <a:p>
            <a:pPr marL="755651" lvl="1" indent="-377825" algn="l">
              <a:lnSpc>
                <a:spcPts val="4900"/>
              </a:lnSpc>
              <a:spcBef>
                <a:spcPct val="0"/>
              </a:spcBef>
              <a:buFont typeface="Arial"/>
              <a:buChar char="•"/>
            </a:pPr>
            <a:r>
              <a:rPr lang="en-US" sz="3500" b="1">
                <a:solidFill>
                  <a:srgbClr val="252930"/>
                </a:solidFill>
                <a:latin typeface="Montserrat Bold"/>
                <a:ea typeface="Montserrat Bold"/>
                <a:cs typeface="Montserrat Bold"/>
                <a:sym typeface="Montserrat Bold"/>
              </a:rPr>
              <a:t>Alternative to brainwave control;</a:t>
            </a:r>
            <a:r>
              <a:rPr lang="en-US" sz="3500">
                <a:solidFill>
                  <a:srgbClr val="252930"/>
                </a:solidFill>
                <a:latin typeface="Montserrat"/>
                <a:ea typeface="Montserrat"/>
                <a:cs typeface="Montserrat"/>
                <a:sym typeface="Montserrat"/>
              </a:rPr>
              <a:t> supports user flexibility</a:t>
            </a:r>
          </a:p>
          <a:p>
            <a:pPr algn="l">
              <a:lnSpc>
                <a:spcPts val="4900"/>
              </a:lnSpc>
              <a:spcBef>
                <a:spcPct val="0"/>
              </a:spcBef>
            </a:pPr>
            <a:endParaRPr lang="en-US" sz="3500">
              <a:solidFill>
                <a:srgbClr val="252930"/>
              </a:solidFill>
              <a:latin typeface="Montserrat"/>
              <a:ea typeface="Montserrat"/>
              <a:cs typeface="Montserrat"/>
              <a:sym typeface="Montserrat"/>
            </a:endParaRPr>
          </a:p>
        </p:txBody>
      </p:sp>
      <p:sp>
        <p:nvSpPr>
          <p:cNvPr id="9" name="Freeform 9"/>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0188119" y="2851749"/>
            <a:ext cx="7890344" cy="6557364"/>
          </a:xfrm>
          <a:custGeom>
            <a:avLst/>
            <a:gdLst/>
            <a:ahLst/>
            <a:cxnLst/>
            <a:rect l="l" t="t" r="r" b="b"/>
            <a:pathLst>
              <a:path w="7890344" h="6557364">
                <a:moveTo>
                  <a:pt x="0" y="0"/>
                </a:moveTo>
                <a:lnTo>
                  <a:pt x="7890344" y="0"/>
                </a:lnTo>
                <a:lnTo>
                  <a:pt x="7890344" y="6557363"/>
                </a:lnTo>
                <a:lnTo>
                  <a:pt x="0" y="6557363"/>
                </a:lnTo>
                <a:lnTo>
                  <a:pt x="0" y="0"/>
                </a:lnTo>
                <a:close/>
              </a:path>
            </a:pathLst>
          </a:custGeom>
          <a:blipFill>
            <a:blip r:embed="rId3"/>
            <a:stretch>
              <a:fillRect l="-12751" t="-19500" r="-68455" b="-3147"/>
            </a:stretch>
          </a:blipFill>
        </p:spPr>
      </p:sp>
      <p:sp>
        <p:nvSpPr>
          <p:cNvPr id="4" name="Freeform 4"/>
          <p:cNvSpPr/>
          <p:nvPr/>
        </p:nvSpPr>
        <p:spPr>
          <a:xfrm>
            <a:off x="10397656" y="2456606"/>
            <a:ext cx="4234842" cy="326037"/>
          </a:xfrm>
          <a:custGeom>
            <a:avLst/>
            <a:gdLst/>
            <a:ahLst/>
            <a:cxnLst/>
            <a:rect l="l" t="t" r="r" b="b"/>
            <a:pathLst>
              <a:path w="4234842" h="326037">
                <a:moveTo>
                  <a:pt x="0" y="0"/>
                </a:moveTo>
                <a:lnTo>
                  <a:pt x="4234842" y="0"/>
                </a:lnTo>
                <a:lnTo>
                  <a:pt x="4234842" y="326037"/>
                </a:lnTo>
                <a:lnTo>
                  <a:pt x="0" y="326037"/>
                </a:lnTo>
                <a:lnTo>
                  <a:pt x="0" y="0"/>
                </a:lnTo>
                <a:close/>
              </a:path>
            </a:pathLst>
          </a:custGeom>
          <a:blipFill>
            <a:blip r:embed="rId4"/>
            <a:stretch>
              <a:fillRect t="-14818"/>
            </a:stretch>
          </a:blipFill>
        </p:spPr>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57</a:t>
            </a:r>
          </a:p>
        </p:txBody>
      </p:sp>
      <p:sp>
        <p:nvSpPr>
          <p:cNvPr id="6" name="TextBox 6"/>
          <p:cNvSpPr txBox="1"/>
          <p:nvPr/>
        </p:nvSpPr>
        <p:spPr>
          <a:xfrm>
            <a:off x="706189" y="190500"/>
            <a:ext cx="16553111" cy="539115"/>
          </a:xfrm>
          <a:prstGeom prst="rect">
            <a:avLst/>
          </a:prstGeom>
        </p:spPr>
        <p:txBody>
          <a:bodyPr lIns="0" tIns="0" rIns="0" bIns="0" rtlCol="0" anchor="t">
            <a:spAutoFit/>
          </a:bodyPr>
          <a:lstStyle/>
          <a:p>
            <a:pPr algn="ctr">
              <a:lnSpc>
                <a:spcPts val="3840"/>
              </a:lnSpc>
            </a:pPr>
            <a:r>
              <a:rPr lang="en-US" sz="4800" b="1">
                <a:solidFill>
                  <a:srgbClr val="252930"/>
                </a:solidFill>
                <a:latin typeface="Montserrat Bold"/>
                <a:ea typeface="Montserrat Bold"/>
                <a:cs typeface="Montserrat Bold"/>
                <a:sym typeface="Montserrat Bold"/>
              </a:rPr>
              <a:t>Wheel Chair Control System</a:t>
            </a:r>
          </a:p>
        </p:txBody>
      </p:sp>
      <p:sp>
        <p:nvSpPr>
          <p:cNvPr id="7" name="TextBox 7"/>
          <p:cNvSpPr txBox="1"/>
          <p:nvPr/>
        </p:nvSpPr>
        <p:spPr>
          <a:xfrm>
            <a:off x="634672" y="1144808"/>
            <a:ext cx="12905008" cy="555625"/>
          </a:xfrm>
          <a:prstGeom prst="rect">
            <a:avLst/>
          </a:prstGeom>
        </p:spPr>
        <p:txBody>
          <a:bodyPr lIns="0" tIns="0" rIns="0" bIns="0" rtlCol="0" anchor="t">
            <a:spAutoFit/>
          </a:bodyPr>
          <a:lstStyle/>
          <a:p>
            <a:pPr marL="863599" lvl="1" indent="-431800" algn="l">
              <a:lnSpc>
                <a:spcPts val="4399"/>
              </a:lnSpc>
              <a:buFont typeface="Arial"/>
              <a:buChar char="•"/>
            </a:pPr>
            <a:r>
              <a:rPr lang="en-US" sz="3999" b="1">
                <a:solidFill>
                  <a:srgbClr val="252930"/>
                </a:solidFill>
                <a:latin typeface="Montserrat Bold"/>
                <a:ea typeface="Montserrat Bold"/>
                <a:cs typeface="Montserrat Bold"/>
                <a:sym typeface="Montserrat Bold"/>
              </a:rPr>
              <a:t>Advanced Driver Assistance System (ADAS)</a:t>
            </a:r>
          </a:p>
        </p:txBody>
      </p:sp>
      <p:sp>
        <p:nvSpPr>
          <p:cNvPr id="8" name="TextBox 8"/>
          <p:cNvSpPr txBox="1"/>
          <p:nvPr/>
        </p:nvSpPr>
        <p:spPr>
          <a:xfrm>
            <a:off x="248156" y="3096968"/>
            <a:ext cx="10378880" cy="5595620"/>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252930"/>
                </a:solidFill>
                <a:latin typeface="Montserrat"/>
                <a:ea typeface="Montserrat"/>
                <a:cs typeface="Montserrat"/>
                <a:sym typeface="Montserrat"/>
              </a:rPr>
              <a:t>Integrated Time-of-Flight (ToF) sensor for distance measurement</a:t>
            </a:r>
          </a:p>
          <a:p>
            <a:pPr marL="690881" lvl="1" indent="-345440" algn="l">
              <a:lnSpc>
                <a:spcPts val="4480"/>
              </a:lnSpc>
              <a:buFont typeface="Arial"/>
              <a:buChar char="•"/>
            </a:pPr>
            <a:r>
              <a:rPr lang="en-US" sz="3200">
                <a:solidFill>
                  <a:srgbClr val="252930"/>
                </a:solidFill>
                <a:latin typeface="Montserrat"/>
                <a:ea typeface="Montserrat"/>
                <a:cs typeface="Montserrat"/>
                <a:sym typeface="Montserrat"/>
              </a:rPr>
              <a:t>Continuously monitors space in front of the wheelchair</a:t>
            </a:r>
          </a:p>
          <a:p>
            <a:pPr marL="690881" lvl="1" indent="-345440" algn="l">
              <a:lnSpc>
                <a:spcPts val="4480"/>
              </a:lnSpc>
              <a:buFont typeface="Arial"/>
              <a:buChar char="•"/>
            </a:pPr>
            <a:r>
              <a:rPr lang="en-US" sz="3200">
                <a:solidFill>
                  <a:srgbClr val="252930"/>
                </a:solidFill>
                <a:latin typeface="Montserrat"/>
                <a:ea typeface="Montserrat"/>
                <a:cs typeface="Montserrat"/>
                <a:sym typeface="Montserrat"/>
              </a:rPr>
              <a:t>Safe Distance Threshold: &gt; 50 cm</a:t>
            </a:r>
          </a:p>
          <a:p>
            <a:pPr marL="690881" lvl="1" indent="-345440" algn="l">
              <a:lnSpc>
                <a:spcPts val="4480"/>
              </a:lnSpc>
              <a:buFont typeface="Arial"/>
              <a:buChar char="•"/>
            </a:pPr>
            <a:r>
              <a:rPr lang="en-US" sz="3200">
                <a:solidFill>
                  <a:srgbClr val="252930"/>
                </a:solidFill>
                <a:latin typeface="Montserrat"/>
                <a:ea typeface="Montserrat"/>
                <a:cs typeface="Montserrat"/>
                <a:sym typeface="Montserrat"/>
              </a:rPr>
              <a:t>If distance ≤ 50 cm, the wheelchair automatically stops</a:t>
            </a:r>
          </a:p>
          <a:p>
            <a:pPr marL="690881" lvl="1" indent="-345440" algn="l">
              <a:lnSpc>
                <a:spcPts val="4480"/>
              </a:lnSpc>
              <a:buFont typeface="Arial"/>
              <a:buChar char="•"/>
            </a:pPr>
            <a:r>
              <a:rPr lang="en-US" sz="3200">
                <a:solidFill>
                  <a:srgbClr val="252930"/>
                </a:solidFill>
                <a:latin typeface="Montserrat"/>
                <a:ea typeface="Montserrat"/>
                <a:cs typeface="Montserrat"/>
                <a:sym typeface="Montserrat"/>
              </a:rPr>
              <a:t>Ensures real-time collision prevention in crowded or dynamic areas</a:t>
            </a:r>
          </a:p>
          <a:p>
            <a:pPr algn="l">
              <a:lnSpc>
                <a:spcPts val="4480"/>
              </a:lnSpc>
              <a:spcBef>
                <a:spcPct val="0"/>
              </a:spcBef>
            </a:pPr>
            <a:endParaRPr lang="en-US" sz="3200">
              <a:solidFill>
                <a:srgbClr val="252930"/>
              </a:solidFill>
              <a:latin typeface="Montserrat"/>
              <a:ea typeface="Montserrat"/>
              <a:cs typeface="Montserrat"/>
              <a:sym typeface="Montserrat"/>
            </a:endParaRPr>
          </a:p>
        </p:txBody>
      </p:sp>
      <p:sp>
        <p:nvSpPr>
          <p:cNvPr id="9" name="TextBox 9"/>
          <p:cNvSpPr txBox="1"/>
          <p:nvPr/>
        </p:nvSpPr>
        <p:spPr>
          <a:xfrm>
            <a:off x="1419429" y="1733397"/>
            <a:ext cx="11788033" cy="537845"/>
          </a:xfrm>
          <a:prstGeom prst="rect">
            <a:avLst/>
          </a:prstGeom>
        </p:spPr>
        <p:txBody>
          <a:bodyPr lIns="0" tIns="0" rIns="0" bIns="0" rtlCol="0" anchor="t">
            <a:spAutoFit/>
          </a:bodyPr>
          <a:lstStyle/>
          <a:p>
            <a:pPr algn="l">
              <a:lnSpc>
                <a:spcPts val="4480"/>
              </a:lnSpc>
            </a:pPr>
            <a:r>
              <a:rPr lang="en-US" sz="3200" b="1">
                <a:solidFill>
                  <a:srgbClr val="252930"/>
                </a:solidFill>
                <a:latin typeface="Montserrat Bold"/>
                <a:ea typeface="Montserrat Bold"/>
                <a:cs typeface="Montserrat Bold"/>
                <a:sym typeface="Montserrat Bold"/>
              </a:rPr>
              <a:t>ADAS – Obstacle Avoidance with ToF Technology</a:t>
            </a:r>
          </a:p>
        </p:txBody>
      </p:sp>
      <p:sp>
        <p:nvSpPr>
          <p:cNvPr id="10" name="Freeform 10"/>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58</a:t>
            </a:r>
          </a:p>
        </p:txBody>
      </p:sp>
      <p:sp>
        <p:nvSpPr>
          <p:cNvPr id="4" name="TextBox 4"/>
          <p:cNvSpPr txBox="1"/>
          <p:nvPr/>
        </p:nvSpPr>
        <p:spPr>
          <a:xfrm>
            <a:off x="510771" y="445770"/>
            <a:ext cx="16553111" cy="539115"/>
          </a:xfrm>
          <a:prstGeom prst="rect">
            <a:avLst/>
          </a:prstGeom>
        </p:spPr>
        <p:txBody>
          <a:bodyPr lIns="0" tIns="0" rIns="0" bIns="0" rtlCol="0" anchor="t">
            <a:spAutoFit/>
          </a:bodyPr>
          <a:lstStyle/>
          <a:p>
            <a:pPr algn="ctr">
              <a:lnSpc>
                <a:spcPts val="3840"/>
              </a:lnSpc>
            </a:pPr>
            <a:r>
              <a:rPr lang="en-US" sz="4800" b="1">
                <a:solidFill>
                  <a:srgbClr val="252930"/>
                </a:solidFill>
                <a:latin typeface="Montserrat Bold"/>
                <a:ea typeface="Montserrat Bold"/>
                <a:cs typeface="Montserrat Bold"/>
                <a:sym typeface="Montserrat Bold"/>
              </a:rPr>
              <a:t>Wheel Chair Control System</a:t>
            </a:r>
          </a:p>
        </p:txBody>
      </p:sp>
      <p:sp>
        <p:nvSpPr>
          <p:cNvPr id="5" name="TextBox 5"/>
          <p:cNvSpPr txBox="1"/>
          <p:nvPr/>
        </p:nvSpPr>
        <p:spPr>
          <a:xfrm>
            <a:off x="510771" y="1472527"/>
            <a:ext cx="9585698" cy="441325"/>
          </a:xfrm>
          <a:prstGeom prst="rect">
            <a:avLst/>
          </a:prstGeom>
        </p:spPr>
        <p:txBody>
          <a:bodyPr lIns="0" tIns="0" rIns="0" bIns="0" rtlCol="0" anchor="t">
            <a:spAutoFit/>
          </a:bodyPr>
          <a:lstStyle/>
          <a:p>
            <a:pPr marL="863599" lvl="1" indent="-431800" algn="l">
              <a:lnSpc>
                <a:spcPts val="3199"/>
              </a:lnSpc>
              <a:buFont typeface="Arial"/>
              <a:buChar char="•"/>
            </a:pPr>
            <a:r>
              <a:rPr lang="en-US" sz="3999" b="1">
                <a:solidFill>
                  <a:srgbClr val="252930"/>
                </a:solidFill>
                <a:latin typeface="Montserrat Bold"/>
                <a:ea typeface="Montserrat Bold"/>
                <a:cs typeface="Montserrat Bold"/>
                <a:sym typeface="Montserrat Bold"/>
              </a:rPr>
              <a:t>Safety Features Overview</a:t>
            </a:r>
          </a:p>
        </p:txBody>
      </p:sp>
      <p:sp>
        <p:nvSpPr>
          <p:cNvPr id="6" name="TextBox 6"/>
          <p:cNvSpPr txBox="1"/>
          <p:nvPr/>
        </p:nvSpPr>
        <p:spPr>
          <a:xfrm>
            <a:off x="807189" y="3002242"/>
            <a:ext cx="16256694" cy="5449697"/>
          </a:xfrm>
          <a:prstGeom prst="rect">
            <a:avLst/>
          </a:prstGeom>
        </p:spPr>
        <p:txBody>
          <a:bodyPr lIns="0" tIns="0" rIns="0" bIns="0" rtlCol="0" anchor="t">
            <a:spAutoFit/>
          </a:bodyPr>
          <a:lstStyle/>
          <a:p>
            <a:pPr marL="690881" lvl="1" indent="-345440" algn="l">
              <a:lnSpc>
                <a:spcPts val="3904"/>
              </a:lnSpc>
              <a:buFont typeface="Arial"/>
              <a:buChar char="•"/>
            </a:pPr>
            <a:r>
              <a:rPr lang="en-US" sz="3200">
                <a:solidFill>
                  <a:srgbClr val="252930"/>
                </a:solidFill>
                <a:latin typeface="Montserrat"/>
                <a:ea typeface="Montserrat"/>
                <a:cs typeface="Montserrat"/>
                <a:sym typeface="Montserrat"/>
              </a:rPr>
              <a:t>Time-of-Flight Sensor (ADAS):</a:t>
            </a:r>
          </a:p>
          <a:p>
            <a:pPr algn="l">
              <a:lnSpc>
                <a:spcPts val="3904"/>
              </a:lnSpc>
            </a:pPr>
            <a:r>
              <a:rPr lang="en-US" sz="3200">
                <a:solidFill>
                  <a:srgbClr val="252930"/>
                </a:solidFill>
                <a:latin typeface="Montserrat"/>
                <a:ea typeface="Montserrat"/>
                <a:cs typeface="Montserrat"/>
                <a:sym typeface="Montserrat"/>
              </a:rPr>
              <a:t>        • Continuously monitors for obstacles</a:t>
            </a:r>
          </a:p>
          <a:p>
            <a:pPr algn="l">
              <a:lnSpc>
                <a:spcPts val="3904"/>
              </a:lnSpc>
            </a:pPr>
            <a:r>
              <a:rPr lang="en-US" sz="3200">
                <a:solidFill>
                  <a:srgbClr val="252930"/>
                </a:solidFill>
                <a:latin typeface="Montserrat"/>
                <a:ea typeface="Montserrat"/>
                <a:cs typeface="Montserrat"/>
                <a:sym typeface="Montserrat"/>
              </a:rPr>
              <a:t>        • Automatically stops if object is ≤ 50 cm away</a:t>
            </a:r>
          </a:p>
          <a:p>
            <a:pPr marL="690881" lvl="1" indent="-345440" algn="l">
              <a:lnSpc>
                <a:spcPts val="3904"/>
              </a:lnSpc>
              <a:buFont typeface="Arial"/>
              <a:buChar char="•"/>
            </a:pPr>
            <a:r>
              <a:rPr lang="en-US" sz="3200">
                <a:solidFill>
                  <a:srgbClr val="252930"/>
                </a:solidFill>
                <a:latin typeface="Montserrat"/>
                <a:ea typeface="Montserrat"/>
                <a:cs typeface="Montserrat"/>
                <a:sym typeface="Montserrat"/>
              </a:rPr>
              <a:t>Controlled Motor Commands via STM32:</a:t>
            </a:r>
          </a:p>
          <a:p>
            <a:pPr algn="l">
              <a:lnSpc>
                <a:spcPts val="3904"/>
              </a:lnSpc>
            </a:pPr>
            <a:r>
              <a:rPr lang="en-US" sz="3200">
                <a:solidFill>
                  <a:srgbClr val="252930"/>
                </a:solidFill>
                <a:latin typeface="Montserrat"/>
                <a:ea typeface="Montserrat"/>
                <a:cs typeface="Montserrat"/>
                <a:sym typeface="Montserrat"/>
              </a:rPr>
              <a:t>       • Prevents sudden or unintended movements</a:t>
            </a:r>
          </a:p>
          <a:p>
            <a:pPr algn="l">
              <a:lnSpc>
                <a:spcPts val="3904"/>
              </a:lnSpc>
            </a:pPr>
            <a:r>
              <a:rPr lang="en-US" sz="3200">
                <a:solidFill>
                  <a:srgbClr val="252930"/>
                </a:solidFill>
                <a:latin typeface="Montserrat"/>
                <a:ea typeface="Montserrat"/>
                <a:cs typeface="Montserrat"/>
                <a:sym typeface="Montserrat"/>
              </a:rPr>
              <a:t>       • Only responds to valid, recognized signals</a:t>
            </a:r>
          </a:p>
          <a:p>
            <a:pPr marL="690881" lvl="1" indent="-345440" algn="l">
              <a:lnSpc>
                <a:spcPts val="3904"/>
              </a:lnSpc>
              <a:buFont typeface="Arial"/>
              <a:buChar char="•"/>
            </a:pPr>
            <a:r>
              <a:rPr lang="en-US" sz="3200">
                <a:solidFill>
                  <a:srgbClr val="252930"/>
                </a:solidFill>
                <a:latin typeface="Montserrat"/>
                <a:ea typeface="Montserrat"/>
                <a:cs typeface="Montserrat"/>
                <a:sym typeface="Montserrat"/>
              </a:rPr>
              <a:t>Dual Control Modes:</a:t>
            </a:r>
          </a:p>
          <a:p>
            <a:pPr algn="l">
              <a:lnSpc>
                <a:spcPts val="3904"/>
              </a:lnSpc>
            </a:pPr>
            <a:r>
              <a:rPr lang="en-US" sz="3200">
                <a:solidFill>
                  <a:srgbClr val="252930"/>
                </a:solidFill>
                <a:latin typeface="Montserrat"/>
                <a:ea typeface="Montserrat"/>
                <a:cs typeface="Montserrat"/>
                <a:sym typeface="Montserrat"/>
              </a:rPr>
              <a:t>       • Allows fallback if one mode fails (Brainwave ↔ Gyroscope)          </a:t>
            </a:r>
          </a:p>
          <a:p>
            <a:pPr marL="690881" lvl="1" indent="-345440" algn="l">
              <a:lnSpc>
                <a:spcPts val="3904"/>
              </a:lnSpc>
              <a:buFont typeface="Arial"/>
              <a:buChar char="•"/>
            </a:pPr>
            <a:r>
              <a:rPr lang="en-US" sz="3200">
                <a:solidFill>
                  <a:srgbClr val="252930"/>
                </a:solidFill>
                <a:latin typeface="Montserrat"/>
                <a:ea typeface="Montserrat"/>
                <a:cs typeface="Montserrat"/>
                <a:sym typeface="Montserrat"/>
              </a:rPr>
              <a:t>Hands-Free Operation:</a:t>
            </a:r>
          </a:p>
          <a:p>
            <a:pPr algn="l">
              <a:lnSpc>
                <a:spcPts val="3904"/>
              </a:lnSpc>
            </a:pPr>
            <a:r>
              <a:rPr lang="en-US" sz="3200">
                <a:solidFill>
                  <a:srgbClr val="252930"/>
                </a:solidFill>
                <a:latin typeface="Montserrat"/>
                <a:ea typeface="Montserrat"/>
                <a:cs typeface="Montserrat"/>
                <a:sym typeface="Montserrat"/>
              </a:rPr>
              <a:t>      • Reduces user fatigue and risk of control errors</a:t>
            </a:r>
          </a:p>
          <a:p>
            <a:pPr algn="l">
              <a:lnSpc>
                <a:spcPts val="3904"/>
              </a:lnSpc>
            </a:pPr>
            <a:endParaRPr lang="en-US" sz="3200">
              <a:solidFill>
                <a:srgbClr val="252930"/>
              </a:solidFill>
              <a:latin typeface="Montserrat"/>
              <a:ea typeface="Montserrat"/>
              <a:cs typeface="Montserrat"/>
              <a:sym typeface="Montserrat"/>
            </a:endParaRPr>
          </a:p>
        </p:txBody>
      </p:sp>
      <p:sp>
        <p:nvSpPr>
          <p:cNvPr id="7" name="TextBox 7"/>
          <p:cNvSpPr txBox="1"/>
          <p:nvPr/>
        </p:nvSpPr>
        <p:spPr>
          <a:xfrm>
            <a:off x="567385" y="2074507"/>
            <a:ext cx="16439885" cy="613410"/>
          </a:xfrm>
          <a:prstGeom prst="rect">
            <a:avLst/>
          </a:prstGeom>
        </p:spPr>
        <p:txBody>
          <a:bodyPr lIns="0" tIns="0" rIns="0" bIns="0" rtlCol="0" anchor="t">
            <a:spAutoFit/>
          </a:bodyPr>
          <a:lstStyle/>
          <a:p>
            <a:pPr marL="777240" lvl="1" indent="-388620" algn="l">
              <a:lnSpc>
                <a:spcPts val="5040"/>
              </a:lnSpc>
              <a:buFont typeface="Arial"/>
              <a:buChar char="•"/>
            </a:pPr>
            <a:r>
              <a:rPr lang="en-US" sz="3600" b="1">
                <a:solidFill>
                  <a:srgbClr val="252930"/>
                </a:solidFill>
                <a:latin typeface="Montserrat Bold"/>
                <a:ea typeface="Montserrat Bold"/>
                <a:cs typeface="Montserrat Bold"/>
                <a:sym typeface="Montserrat Bold"/>
              </a:rPr>
              <a:t>Comprehensive Safety Measures in Wheelchair Control System</a:t>
            </a:r>
          </a:p>
        </p:txBody>
      </p:sp>
      <p:sp>
        <p:nvSpPr>
          <p:cNvPr id="8" name="Freeform 8"/>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3">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19305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561481" y="3042151"/>
            <a:ext cx="9042201" cy="2519669"/>
          </a:xfrm>
          <a:prstGeom prst="rect">
            <a:avLst/>
          </a:prstGeom>
        </p:spPr>
        <p:txBody>
          <a:bodyPr lIns="0" tIns="0" rIns="0" bIns="0" rtlCol="0" anchor="t">
            <a:spAutoFit/>
          </a:bodyPr>
          <a:lstStyle/>
          <a:p>
            <a:pPr algn="just">
              <a:lnSpc>
                <a:spcPts val="5030"/>
              </a:lnSpc>
            </a:pPr>
            <a:r>
              <a:rPr lang="en-US" sz="3288">
                <a:solidFill>
                  <a:srgbClr val="000000"/>
                </a:solidFill>
                <a:latin typeface="Montserrat"/>
                <a:ea typeface="Montserrat"/>
                <a:cs typeface="Montserrat"/>
                <a:sym typeface="Montserrat"/>
              </a:rPr>
              <a:t>The electrical and control system is the backbone of the project, responsible for interpreting neural signals and converting them into precise motor actions.</a:t>
            </a:r>
          </a:p>
        </p:txBody>
      </p:sp>
      <p:sp>
        <p:nvSpPr>
          <p:cNvPr id="4" name="Freeform 4"/>
          <p:cNvSpPr/>
          <p:nvPr/>
        </p:nvSpPr>
        <p:spPr>
          <a:xfrm>
            <a:off x="4739803" y="241776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3">
              <a:alphaModFix amt="30000"/>
            </a:blip>
            <a:stretch>
              <a:fillRect/>
            </a:stretch>
          </a:blipFill>
        </p:spPr>
      </p:sp>
      <p:sp>
        <p:nvSpPr>
          <p:cNvPr id="5" name="Freeform 5"/>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4"/>
            <a:stretch>
              <a:fillRect t="-6958" r="-35844"/>
            </a:stretch>
          </a:blipFill>
        </p:spPr>
      </p:sp>
      <p:sp>
        <p:nvSpPr>
          <p:cNvPr id="6" name="Freeform 6"/>
          <p:cNvSpPr/>
          <p:nvPr/>
        </p:nvSpPr>
        <p:spPr>
          <a:xfrm>
            <a:off x="10236377" y="944997"/>
            <a:ext cx="7022923" cy="8313303"/>
          </a:xfrm>
          <a:custGeom>
            <a:avLst/>
            <a:gdLst/>
            <a:ahLst/>
            <a:cxnLst/>
            <a:rect l="l" t="t" r="r" b="b"/>
            <a:pathLst>
              <a:path w="7022923" h="8313303">
                <a:moveTo>
                  <a:pt x="0" y="0"/>
                </a:moveTo>
                <a:lnTo>
                  <a:pt x="7022923" y="0"/>
                </a:lnTo>
                <a:lnTo>
                  <a:pt x="7022923" y="8313303"/>
                </a:lnTo>
                <a:lnTo>
                  <a:pt x="0" y="8313303"/>
                </a:lnTo>
                <a:lnTo>
                  <a:pt x="0" y="0"/>
                </a:lnTo>
                <a:close/>
              </a:path>
            </a:pathLst>
          </a:custGeom>
          <a:blipFill>
            <a:blip r:embed="rId5"/>
            <a:stretch>
              <a:fillRect t="-6318" b="-6318"/>
            </a:stretch>
          </a:blipFill>
        </p:spPr>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59</a:t>
            </a:r>
          </a:p>
        </p:txBody>
      </p:sp>
      <p:sp>
        <p:nvSpPr>
          <p:cNvPr id="8" name="TextBox 8"/>
          <p:cNvSpPr txBox="1"/>
          <p:nvPr/>
        </p:nvSpPr>
        <p:spPr>
          <a:xfrm>
            <a:off x="-3207927" y="1145022"/>
            <a:ext cx="15300222" cy="641519"/>
          </a:xfrm>
          <a:prstGeom prst="rect">
            <a:avLst/>
          </a:prstGeom>
        </p:spPr>
        <p:txBody>
          <a:bodyPr lIns="0" tIns="0" rIns="0" bIns="0" rtlCol="0" anchor="t">
            <a:spAutoFit/>
          </a:bodyPr>
          <a:lstStyle/>
          <a:p>
            <a:pPr algn="ctr">
              <a:lnSpc>
                <a:spcPts val="4439"/>
              </a:lnSpc>
            </a:pPr>
            <a:r>
              <a:rPr lang="en-US" sz="5549" b="1">
                <a:solidFill>
                  <a:srgbClr val="252930"/>
                </a:solidFill>
                <a:latin typeface="Montserrat Bold"/>
                <a:ea typeface="Montserrat Bold"/>
                <a:cs typeface="Montserrat Bold"/>
                <a:sym typeface="Montserrat Bold"/>
              </a:rPr>
              <a:t>CONTROL PROCESS</a:t>
            </a:r>
          </a:p>
        </p:txBody>
      </p:sp>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12652247" y="2870694"/>
            <a:ext cx="4438228" cy="5462434"/>
            <a:chOff x="0" y="0"/>
            <a:chExt cx="660400" cy="812800"/>
          </a:xfrm>
        </p:grpSpPr>
        <p:sp>
          <p:nvSpPr>
            <p:cNvPr id="4" name="Freeform 4"/>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blipFill>
              <a:blip r:embed="rId3"/>
              <a:stretch>
                <a:fillRect t="-33131" b="-43498"/>
              </a:stretch>
            </a:blipFill>
          </p:spPr>
        </p:sp>
      </p:grpSp>
      <p:sp>
        <p:nvSpPr>
          <p:cNvPr id="5" name="TextBox 5"/>
          <p:cNvSpPr txBox="1"/>
          <p:nvPr/>
        </p:nvSpPr>
        <p:spPr>
          <a:xfrm>
            <a:off x="152400" y="1066927"/>
            <a:ext cx="6440046" cy="615553"/>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000000"/>
                </a:solidFill>
                <a:latin typeface="Montserrat Bold"/>
                <a:ea typeface="Montserrat Bold"/>
                <a:cs typeface="Montserrat Bold"/>
                <a:sym typeface="Montserrat Bold"/>
              </a:rPr>
              <a:t>1-Process Motivation:</a:t>
            </a:r>
          </a:p>
        </p:txBody>
      </p:sp>
      <p:sp>
        <p:nvSpPr>
          <p:cNvPr id="6" name="TextBox 6"/>
          <p:cNvSpPr txBox="1"/>
          <p:nvPr/>
        </p:nvSpPr>
        <p:spPr>
          <a:xfrm>
            <a:off x="1013915" y="2173541"/>
            <a:ext cx="17147291" cy="1099820"/>
          </a:xfrm>
          <a:prstGeom prst="rect">
            <a:avLst/>
          </a:prstGeom>
        </p:spPr>
        <p:txBody>
          <a:bodyPr lIns="0" tIns="0" rIns="0" bIns="0" rtlCol="0" anchor="t">
            <a:spAutoFit/>
          </a:bodyPr>
          <a:lstStyle/>
          <a:p>
            <a:pPr algn="l">
              <a:lnSpc>
                <a:spcPts val="4480"/>
              </a:lnSpc>
              <a:spcBef>
                <a:spcPct val="0"/>
              </a:spcBef>
            </a:pPr>
            <a:r>
              <a:rPr lang="en-US" sz="3200" dirty="0">
                <a:solidFill>
                  <a:srgbClr val="000000"/>
                </a:solidFill>
                <a:latin typeface="Montserrat"/>
                <a:ea typeface="Montserrat"/>
                <a:cs typeface="Montserrat"/>
                <a:sym typeface="Montserrat"/>
              </a:rPr>
              <a:t>Their needs shaped every decision Simplicity, confidence, and ease of use were our top priorities ,So:</a:t>
            </a:r>
          </a:p>
        </p:txBody>
      </p:sp>
      <p:sp>
        <p:nvSpPr>
          <p:cNvPr id="7" name="Freeform 7"/>
          <p:cNvSpPr/>
          <p:nvPr/>
        </p:nvSpPr>
        <p:spPr>
          <a:xfrm>
            <a:off x="570354" y="8051016"/>
            <a:ext cx="1714774" cy="1714774"/>
          </a:xfrm>
          <a:custGeom>
            <a:avLst/>
            <a:gdLst/>
            <a:ahLst/>
            <a:cxnLst/>
            <a:rect l="l" t="t" r="r" b="b"/>
            <a:pathLst>
              <a:path w="1714774" h="1714774">
                <a:moveTo>
                  <a:pt x="0" y="0"/>
                </a:moveTo>
                <a:lnTo>
                  <a:pt x="1714775" y="0"/>
                </a:lnTo>
                <a:lnTo>
                  <a:pt x="1714775" y="1714774"/>
                </a:lnTo>
                <a:lnTo>
                  <a:pt x="0" y="1714774"/>
                </a:lnTo>
                <a:lnTo>
                  <a:pt x="0" y="0"/>
                </a:lnTo>
                <a:close/>
              </a:path>
            </a:pathLst>
          </a:custGeom>
          <a:blipFill>
            <a:blip r:embed="rId4">
              <a:alphaModFix amt="78000"/>
            </a:blip>
            <a:stretch>
              <a:fillRect/>
            </a:stretch>
          </a:blipFill>
        </p:spPr>
      </p:sp>
      <p:sp>
        <p:nvSpPr>
          <p:cNvPr id="8" name="TextBox 8"/>
          <p:cNvSpPr txBox="1"/>
          <p:nvPr/>
        </p:nvSpPr>
        <p:spPr>
          <a:xfrm>
            <a:off x="1028700" y="3451928"/>
            <a:ext cx="10597789" cy="3443506"/>
          </a:xfrm>
          <a:prstGeom prst="rect">
            <a:avLst/>
          </a:prstGeom>
        </p:spPr>
        <p:txBody>
          <a:bodyPr lIns="0" tIns="0" rIns="0" bIns="0" rtlCol="0" anchor="t">
            <a:spAutoFit/>
          </a:bodyPr>
          <a:lstStyle/>
          <a:p>
            <a:pPr algn="l">
              <a:lnSpc>
                <a:spcPts val="3925"/>
              </a:lnSpc>
              <a:spcBef>
                <a:spcPct val="0"/>
              </a:spcBef>
            </a:pPr>
            <a:r>
              <a:rPr lang="en-US" sz="2803" dirty="0">
                <a:solidFill>
                  <a:srgbClr val="000000"/>
                </a:solidFill>
                <a:latin typeface="Montserrat"/>
                <a:ea typeface="Montserrat"/>
                <a:cs typeface="Montserrat"/>
                <a:sym typeface="Montserrat"/>
              </a:rPr>
              <a:t>Brain-Computer Interface (BCI) technologies have emerged as a promising solution, allowing users to control devices using only brain activity. it becomes possible to translate neural activity into real-world commands.</a:t>
            </a:r>
          </a:p>
          <a:p>
            <a:pPr algn="l">
              <a:lnSpc>
                <a:spcPts val="3925"/>
              </a:lnSpc>
              <a:spcBef>
                <a:spcPct val="0"/>
              </a:spcBef>
            </a:pPr>
            <a:r>
              <a:rPr lang="en-US" sz="2803" dirty="0">
                <a:solidFill>
                  <a:srgbClr val="000000"/>
                </a:solidFill>
                <a:latin typeface="Montserrat"/>
                <a:ea typeface="Montserrat"/>
                <a:cs typeface="Montserrat"/>
                <a:sym typeface="Montserrat"/>
              </a:rPr>
              <a:t>This intelligent wheelchair  places the user's needs at the center of its functionality. The system is designed to:</a:t>
            </a:r>
          </a:p>
          <a:p>
            <a:pPr algn="l">
              <a:lnSpc>
                <a:spcPts val="3925"/>
              </a:lnSpc>
              <a:spcBef>
                <a:spcPct val="0"/>
              </a:spcBef>
            </a:pPr>
            <a:r>
              <a:rPr lang="en-US" sz="2803" dirty="0">
                <a:solidFill>
                  <a:srgbClr val="000000"/>
                </a:solidFill>
                <a:latin typeface="Montserrat"/>
                <a:ea typeface="Montserrat"/>
                <a:cs typeface="Montserrat"/>
                <a:sym typeface="Montserrat"/>
              </a:rPr>
              <a:t>Provide hands-free control of wheelchair direction .</a:t>
            </a:r>
          </a:p>
        </p:txBody>
      </p:sp>
    </p:spTree>
  </p:cSld>
  <p:clrMapOvr>
    <a:masterClrMapping/>
  </p:clrMapOvr>
  <p:transition spd="slow">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
        <p:nvSpPr>
          <p:cNvPr id="6" name="Freeform 6"/>
          <p:cNvSpPr/>
          <p:nvPr/>
        </p:nvSpPr>
        <p:spPr>
          <a:xfrm>
            <a:off x="-173823" y="2484759"/>
            <a:ext cx="6076094" cy="1999047"/>
          </a:xfrm>
          <a:custGeom>
            <a:avLst/>
            <a:gdLst/>
            <a:ahLst/>
            <a:cxnLst/>
            <a:rect l="l" t="t" r="r" b="b"/>
            <a:pathLst>
              <a:path w="6076094" h="1999047">
                <a:moveTo>
                  <a:pt x="0" y="0"/>
                </a:moveTo>
                <a:lnTo>
                  <a:pt x="6076094" y="0"/>
                </a:lnTo>
                <a:lnTo>
                  <a:pt x="6076094" y="1999048"/>
                </a:lnTo>
                <a:lnTo>
                  <a:pt x="0" y="1999048"/>
                </a:lnTo>
                <a:lnTo>
                  <a:pt x="0" y="0"/>
                </a:lnTo>
                <a:close/>
              </a:path>
            </a:pathLst>
          </a:custGeom>
          <a:blipFill>
            <a:blip r:embed="rId8"/>
            <a:stretch>
              <a:fillRect r="-2938" b="-369504"/>
            </a:stretch>
          </a:blipFill>
        </p:spPr>
      </p:sp>
      <p:sp>
        <p:nvSpPr>
          <p:cNvPr id="7" name="Freeform 7"/>
          <p:cNvSpPr/>
          <p:nvPr/>
        </p:nvSpPr>
        <p:spPr>
          <a:xfrm>
            <a:off x="5709557" y="2848774"/>
            <a:ext cx="6299910" cy="1635032"/>
          </a:xfrm>
          <a:custGeom>
            <a:avLst/>
            <a:gdLst/>
            <a:ahLst/>
            <a:cxnLst/>
            <a:rect l="l" t="t" r="r" b="b"/>
            <a:pathLst>
              <a:path w="6299910" h="1635032">
                <a:moveTo>
                  <a:pt x="0" y="0"/>
                </a:moveTo>
                <a:lnTo>
                  <a:pt x="6299910" y="0"/>
                </a:lnTo>
                <a:lnTo>
                  <a:pt x="6299910" y="1635033"/>
                </a:lnTo>
                <a:lnTo>
                  <a:pt x="0" y="1635033"/>
                </a:lnTo>
                <a:lnTo>
                  <a:pt x="0" y="0"/>
                </a:lnTo>
                <a:close/>
              </a:path>
            </a:pathLst>
          </a:custGeom>
          <a:blipFill>
            <a:blip r:embed="rId8"/>
            <a:stretch>
              <a:fillRect l="-1955" t="-152518" b="-336975"/>
            </a:stretch>
          </a:blipFill>
        </p:spPr>
      </p:sp>
      <p:sp>
        <p:nvSpPr>
          <p:cNvPr id="8" name="Freeform 8"/>
          <p:cNvSpPr/>
          <p:nvPr/>
        </p:nvSpPr>
        <p:spPr>
          <a:xfrm>
            <a:off x="11104928" y="2848774"/>
            <a:ext cx="6668722" cy="1635032"/>
          </a:xfrm>
          <a:custGeom>
            <a:avLst/>
            <a:gdLst/>
            <a:ahLst/>
            <a:cxnLst/>
            <a:rect l="l" t="t" r="r" b="b"/>
            <a:pathLst>
              <a:path w="6668722" h="1635032">
                <a:moveTo>
                  <a:pt x="0" y="0"/>
                </a:moveTo>
                <a:lnTo>
                  <a:pt x="6668722" y="0"/>
                </a:lnTo>
                <a:lnTo>
                  <a:pt x="6668722" y="1635033"/>
                </a:lnTo>
                <a:lnTo>
                  <a:pt x="0" y="1635033"/>
                </a:lnTo>
                <a:lnTo>
                  <a:pt x="0" y="0"/>
                </a:lnTo>
                <a:close/>
              </a:path>
            </a:pathLst>
          </a:custGeom>
          <a:blipFill>
            <a:blip r:embed="rId8"/>
            <a:stretch>
              <a:fillRect t="-288540" b="-223496"/>
            </a:stretch>
          </a:blipFill>
        </p:spPr>
      </p:sp>
      <p:sp>
        <p:nvSpPr>
          <p:cNvPr id="9" name="Freeform 9"/>
          <p:cNvSpPr/>
          <p:nvPr/>
        </p:nvSpPr>
        <p:spPr>
          <a:xfrm>
            <a:off x="10756610" y="5322007"/>
            <a:ext cx="7041237" cy="1684383"/>
          </a:xfrm>
          <a:custGeom>
            <a:avLst/>
            <a:gdLst/>
            <a:ahLst/>
            <a:cxnLst/>
            <a:rect l="l" t="t" r="r" b="b"/>
            <a:pathLst>
              <a:path w="7041237" h="1684383">
                <a:moveTo>
                  <a:pt x="0" y="0"/>
                </a:moveTo>
                <a:lnTo>
                  <a:pt x="7041237" y="0"/>
                </a:lnTo>
                <a:lnTo>
                  <a:pt x="7041237" y="1684383"/>
                </a:lnTo>
                <a:lnTo>
                  <a:pt x="0" y="1684383"/>
                </a:lnTo>
                <a:lnTo>
                  <a:pt x="0" y="0"/>
                </a:lnTo>
                <a:close/>
              </a:path>
            </a:pathLst>
          </a:custGeom>
          <a:blipFill>
            <a:blip r:embed="rId8"/>
            <a:stretch>
              <a:fillRect t="-434959" r="-3129" b="-111965"/>
            </a:stretch>
          </a:blipFill>
        </p:spPr>
      </p:sp>
      <p:sp>
        <p:nvSpPr>
          <p:cNvPr id="10" name="Freeform 10"/>
          <p:cNvSpPr/>
          <p:nvPr/>
        </p:nvSpPr>
        <p:spPr>
          <a:xfrm>
            <a:off x="2133095" y="5380046"/>
            <a:ext cx="8981358" cy="1626344"/>
          </a:xfrm>
          <a:custGeom>
            <a:avLst/>
            <a:gdLst/>
            <a:ahLst/>
            <a:cxnLst/>
            <a:rect l="l" t="t" r="r" b="b"/>
            <a:pathLst>
              <a:path w="8981358" h="1626344">
                <a:moveTo>
                  <a:pt x="0" y="0"/>
                </a:moveTo>
                <a:lnTo>
                  <a:pt x="8981358" y="0"/>
                </a:lnTo>
                <a:lnTo>
                  <a:pt x="8981358" y="1626344"/>
                </a:lnTo>
                <a:lnTo>
                  <a:pt x="0" y="1626344"/>
                </a:lnTo>
                <a:lnTo>
                  <a:pt x="0" y="0"/>
                </a:lnTo>
                <a:close/>
              </a:path>
            </a:pathLst>
          </a:custGeom>
          <a:blipFill>
            <a:blip r:embed="rId8"/>
            <a:stretch>
              <a:fillRect l="-2702" t="-763049" r="-2702" b="-10425"/>
            </a:stretch>
          </a:blipFill>
        </p:spPr>
      </p:sp>
      <p:sp>
        <p:nvSpPr>
          <p:cNvPr id="11" name="TextBox 11"/>
          <p:cNvSpPr txBox="1"/>
          <p:nvPr/>
        </p:nvSpPr>
        <p:spPr>
          <a:xfrm>
            <a:off x="644235" y="643272"/>
            <a:ext cx="15288375" cy="1365885"/>
          </a:xfrm>
          <a:prstGeom prst="rect">
            <a:avLst/>
          </a:prstGeom>
        </p:spPr>
        <p:txBody>
          <a:bodyPr lIns="0" tIns="0" rIns="0" bIns="0" rtlCol="0" anchor="t">
            <a:spAutoFit/>
          </a:bodyPr>
          <a:lstStyle/>
          <a:p>
            <a:pPr algn="l">
              <a:lnSpc>
                <a:spcPts val="5445"/>
              </a:lnSpc>
            </a:pPr>
            <a:r>
              <a:rPr lang="en-US" sz="4500" b="1">
                <a:solidFill>
                  <a:srgbClr val="00154F"/>
                </a:solidFill>
                <a:latin typeface="Montserrat Bold"/>
                <a:ea typeface="Montserrat Bold"/>
                <a:cs typeface="Montserrat Bold"/>
                <a:sym typeface="Montserrat Bold"/>
              </a:rPr>
              <a:t>MIND TO MOTION: SMART EEG WHEELCHAIR WITH REAL-TIME SAFETY</a:t>
            </a:r>
          </a:p>
        </p:txBody>
      </p:sp>
      <p:sp>
        <p:nvSpPr>
          <p:cNvPr id="12" name="TextBox 12"/>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60</a:t>
            </a:r>
          </a:p>
        </p:txBody>
      </p:sp>
      <p:sp>
        <p:nvSpPr>
          <p:cNvPr id="13" name="AutoShape 13"/>
          <p:cNvSpPr/>
          <p:nvPr/>
        </p:nvSpPr>
        <p:spPr>
          <a:xfrm>
            <a:off x="4883277" y="3880154"/>
            <a:ext cx="1652560" cy="0"/>
          </a:xfrm>
          <a:prstGeom prst="line">
            <a:avLst/>
          </a:prstGeom>
          <a:ln w="38100" cap="flat">
            <a:solidFill>
              <a:srgbClr val="000000"/>
            </a:solidFill>
            <a:prstDash val="solid"/>
            <a:headEnd type="none" w="sm" len="sm"/>
            <a:tailEnd type="arrow" w="med" len="sm"/>
          </a:ln>
        </p:spPr>
      </p:sp>
      <p:sp>
        <p:nvSpPr>
          <p:cNvPr id="14" name="AutoShape 14"/>
          <p:cNvSpPr/>
          <p:nvPr/>
        </p:nvSpPr>
        <p:spPr>
          <a:xfrm>
            <a:off x="10538726" y="3861104"/>
            <a:ext cx="1652560" cy="0"/>
          </a:xfrm>
          <a:prstGeom prst="line">
            <a:avLst/>
          </a:prstGeom>
          <a:ln w="38100" cap="flat">
            <a:solidFill>
              <a:srgbClr val="000000"/>
            </a:solidFill>
            <a:prstDash val="solid"/>
            <a:headEnd type="none" w="sm" len="sm"/>
            <a:tailEnd type="arrow" w="med" len="sm"/>
          </a:ln>
        </p:spPr>
      </p:sp>
      <p:sp>
        <p:nvSpPr>
          <p:cNvPr id="15" name="AutoShape 15"/>
          <p:cNvSpPr/>
          <p:nvPr/>
        </p:nvSpPr>
        <p:spPr>
          <a:xfrm>
            <a:off x="14239128" y="4241389"/>
            <a:ext cx="0" cy="1138656"/>
          </a:xfrm>
          <a:prstGeom prst="line">
            <a:avLst/>
          </a:prstGeom>
          <a:ln w="38100" cap="flat">
            <a:solidFill>
              <a:srgbClr val="000000"/>
            </a:solidFill>
            <a:prstDash val="solid"/>
            <a:headEnd type="none" w="sm" len="sm"/>
            <a:tailEnd type="arrow" w="med" len="sm"/>
          </a:ln>
        </p:spPr>
      </p:sp>
      <p:sp>
        <p:nvSpPr>
          <p:cNvPr id="16" name="AutoShape 16"/>
          <p:cNvSpPr/>
          <p:nvPr/>
        </p:nvSpPr>
        <p:spPr>
          <a:xfrm flipH="1" flipV="1">
            <a:off x="10048997" y="6331656"/>
            <a:ext cx="1751098" cy="18992"/>
          </a:xfrm>
          <a:prstGeom prst="line">
            <a:avLst/>
          </a:prstGeom>
          <a:ln w="38100" cap="flat">
            <a:solidFill>
              <a:srgbClr val="000000"/>
            </a:solidFill>
            <a:prstDash val="solid"/>
            <a:headEnd type="none" w="sm" len="sm"/>
            <a:tailEnd type="arrow" w="med" len="sm"/>
          </a:ln>
        </p:spPr>
      </p:sp>
    </p:spTree>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
        <p:nvSpPr>
          <p:cNvPr id="6" name="TextBox 6"/>
          <p:cNvSpPr txBox="1"/>
          <p:nvPr/>
        </p:nvSpPr>
        <p:spPr>
          <a:xfrm>
            <a:off x="544287" y="2496859"/>
            <a:ext cx="7335917" cy="712471"/>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Montserrat Bold"/>
                <a:ea typeface="Montserrat Bold"/>
                <a:cs typeface="Montserrat Bold"/>
                <a:sym typeface="Montserrat Bold"/>
              </a:rPr>
              <a:t> Step 1 - Signal Acquisition</a:t>
            </a:r>
          </a:p>
        </p:txBody>
      </p:sp>
      <p:sp>
        <p:nvSpPr>
          <p:cNvPr id="7" name="TextBox 7"/>
          <p:cNvSpPr txBox="1"/>
          <p:nvPr/>
        </p:nvSpPr>
        <p:spPr>
          <a:xfrm>
            <a:off x="544287" y="3942756"/>
            <a:ext cx="9437501" cy="3909695"/>
          </a:xfrm>
          <a:prstGeom prst="rect">
            <a:avLst/>
          </a:prstGeom>
        </p:spPr>
        <p:txBody>
          <a:bodyPr lIns="0" tIns="0" rIns="0" bIns="0" rtlCol="0" anchor="t">
            <a:spAutoFit/>
          </a:bodyPr>
          <a:lstStyle/>
          <a:p>
            <a:pPr algn="l">
              <a:lnSpc>
                <a:spcPts val="4480"/>
              </a:lnSpc>
              <a:spcBef>
                <a:spcPct val="0"/>
              </a:spcBef>
            </a:pPr>
            <a:r>
              <a:rPr lang="en-US" sz="3200">
                <a:solidFill>
                  <a:srgbClr val="000000"/>
                </a:solidFill>
                <a:latin typeface="Montserrat"/>
                <a:ea typeface="Montserrat"/>
                <a:cs typeface="Montserrat"/>
                <a:sym typeface="Montserrat"/>
              </a:rPr>
              <a:t>Objective: Capture real-time brain activity.</a:t>
            </a:r>
          </a:p>
          <a:p>
            <a:pPr marL="690881" lvl="1" indent="-345440" algn="l">
              <a:lnSpc>
                <a:spcPts val="4480"/>
              </a:lnSpc>
              <a:spcBef>
                <a:spcPct val="0"/>
              </a:spcBef>
              <a:buFont typeface="Arial"/>
              <a:buChar char="•"/>
            </a:pPr>
            <a:r>
              <a:rPr lang="en-US" sz="3200">
                <a:solidFill>
                  <a:srgbClr val="000000"/>
                </a:solidFill>
                <a:latin typeface="Montserrat"/>
                <a:ea typeface="Montserrat"/>
                <a:cs typeface="Montserrat"/>
                <a:sym typeface="Montserrat"/>
              </a:rPr>
              <a:t>Device: MindWave Mobile 2 EEG sensor.</a:t>
            </a:r>
          </a:p>
          <a:p>
            <a:pPr marL="690881" lvl="1" indent="-345440" algn="l">
              <a:lnSpc>
                <a:spcPts val="4480"/>
              </a:lnSpc>
              <a:spcBef>
                <a:spcPct val="0"/>
              </a:spcBef>
              <a:buFont typeface="Arial"/>
              <a:buChar char="•"/>
            </a:pPr>
            <a:r>
              <a:rPr lang="en-US" sz="3200">
                <a:solidFill>
                  <a:srgbClr val="000000"/>
                </a:solidFill>
                <a:latin typeface="Montserrat"/>
                <a:ea typeface="Montserrat"/>
                <a:cs typeface="Montserrat"/>
                <a:sym typeface="Montserrat"/>
              </a:rPr>
              <a:t>Signal Types: Attention, Meditation, and Blink strength.</a:t>
            </a:r>
          </a:p>
          <a:p>
            <a:pPr marL="690881" lvl="1" indent="-345440" algn="l">
              <a:lnSpc>
                <a:spcPts val="4480"/>
              </a:lnSpc>
              <a:spcBef>
                <a:spcPct val="0"/>
              </a:spcBef>
              <a:buFont typeface="Arial"/>
              <a:buChar char="•"/>
            </a:pPr>
            <a:r>
              <a:rPr lang="en-US" sz="3200">
                <a:solidFill>
                  <a:srgbClr val="000000"/>
                </a:solidFill>
                <a:latin typeface="Montserrat"/>
                <a:ea typeface="Montserrat"/>
                <a:cs typeface="Montserrat"/>
                <a:sym typeface="Montserrat"/>
              </a:rPr>
              <a:t>Connection: Bluetooth to Python-based PC/server.</a:t>
            </a:r>
          </a:p>
          <a:p>
            <a:pPr algn="l">
              <a:lnSpc>
                <a:spcPts val="4480"/>
              </a:lnSpc>
              <a:spcBef>
                <a:spcPct val="0"/>
              </a:spcBef>
            </a:pPr>
            <a:endParaRPr lang="en-US" sz="3200">
              <a:solidFill>
                <a:srgbClr val="000000"/>
              </a:solidFill>
              <a:latin typeface="Montserrat"/>
              <a:ea typeface="Montserrat"/>
              <a:cs typeface="Montserrat"/>
              <a:sym typeface="Montserrat"/>
            </a:endParaRPr>
          </a:p>
        </p:txBody>
      </p:sp>
      <p:sp>
        <p:nvSpPr>
          <p:cNvPr id="8" name="Freeform 8"/>
          <p:cNvSpPr/>
          <p:nvPr/>
        </p:nvSpPr>
        <p:spPr>
          <a:xfrm>
            <a:off x="4736149" y="289119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8">
              <a:alphaModFix amt="30000"/>
            </a:blip>
            <a:stretch>
              <a:fillRect/>
            </a:stretch>
          </a:blipFill>
        </p:spPr>
      </p:sp>
      <p:grpSp>
        <p:nvGrpSpPr>
          <p:cNvPr id="9" name="Group 9"/>
          <p:cNvGrpSpPr/>
          <p:nvPr/>
        </p:nvGrpSpPr>
        <p:grpSpPr>
          <a:xfrm>
            <a:off x="11885151" y="1911601"/>
            <a:ext cx="5027606" cy="3133939"/>
            <a:chOff x="0" y="0"/>
            <a:chExt cx="1303930" cy="812800"/>
          </a:xfrm>
        </p:grpSpPr>
        <p:sp>
          <p:nvSpPr>
            <p:cNvPr id="10" name="Freeform 10"/>
            <p:cNvSpPr/>
            <p:nvPr/>
          </p:nvSpPr>
          <p:spPr>
            <a:xfrm>
              <a:off x="0" y="0"/>
              <a:ext cx="1303930" cy="812800"/>
            </a:xfrm>
            <a:custGeom>
              <a:avLst/>
              <a:gdLst/>
              <a:ahLst/>
              <a:cxnLst/>
              <a:rect l="l" t="t" r="r" b="b"/>
              <a:pathLst>
                <a:path w="1303930" h="812800">
                  <a:moveTo>
                    <a:pt x="35417" y="0"/>
                  </a:moveTo>
                  <a:lnTo>
                    <a:pt x="1268513" y="0"/>
                  </a:lnTo>
                  <a:cubicBezTo>
                    <a:pt x="1288074" y="0"/>
                    <a:pt x="1303930" y="15857"/>
                    <a:pt x="1303930" y="35417"/>
                  </a:cubicBezTo>
                  <a:lnTo>
                    <a:pt x="1303930" y="777383"/>
                  </a:lnTo>
                  <a:cubicBezTo>
                    <a:pt x="1303930" y="796943"/>
                    <a:pt x="1288074" y="812800"/>
                    <a:pt x="1268513" y="812800"/>
                  </a:cubicBezTo>
                  <a:lnTo>
                    <a:pt x="35417" y="812800"/>
                  </a:lnTo>
                  <a:cubicBezTo>
                    <a:pt x="15857" y="812800"/>
                    <a:pt x="0" y="796943"/>
                    <a:pt x="0" y="777383"/>
                  </a:cubicBezTo>
                  <a:lnTo>
                    <a:pt x="0" y="35417"/>
                  </a:lnTo>
                  <a:cubicBezTo>
                    <a:pt x="0" y="15857"/>
                    <a:pt x="15857" y="0"/>
                    <a:pt x="35417" y="0"/>
                  </a:cubicBezTo>
                  <a:close/>
                </a:path>
              </a:pathLst>
            </a:custGeom>
            <a:blipFill>
              <a:blip r:embed="rId9"/>
              <a:stretch>
                <a:fillRect t="-342" b="-56559"/>
              </a:stretch>
            </a:blipFill>
          </p:spPr>
        </p:sp>
      </p:grpSp>
      <p:grpSp>
        <p:nvGrpSpPr>
          <p:cNvPr id="11" name="Group 11"/>
          <p:cNvGrpSpPr/>
          <p:nvPr/>
        </p:nvGrpSpPr>
        <p:grpSpPr>
          <a:xfrm>
            <a:off x="11885151" y="5183349"/>
            <a:ext cx="5027606" cy="3192050"/>
            <a:chOff x="0" y="0"/>
            <a:chExt cx="1280193" cy="812800"/>
          </a:xfrm>
        </p:grpSpPr>
        <p:sp>
          <p:nvSpPr>
            <p:cNvPr id="12" name="Freeform 12"/>
            <p:cNvSpPr/>
            <p:nvPr/>
          </p:nvSpPr>
          <p:spPr>
            <a:xfrm>
              <a:off x="0" y="0"/>
              <a:ext cx="1280193" cy="812800"/>
            </a:xfrm>
            <a:custGeom>
              <a:avLst/>
              <a:gdLst/>
              <a:ahLst/>
              <a:cxnLst/>
              <a:rect l="l" t="t" r="r" b="b"/>
              <a:pathLst>
                <a:path w="1280193" h="812800">
                  <a:moveTo>
                    <a:pt x="35417" y="0"/>
                  </a:moveTo>
                  <a:lnTo>
                    <a:pt x="1244775" y="0"/>
                  </a:lnTo>
                  <a:cubicBezTo>
                    <a:pt x="1264336" y="0"/>
                    <a:pt x="1280193" y="15857"/>
                    <a:pt x="1280193" y="35417"/>
                  </a:cubicBezTo>
                  <a:lnTo>
                    <a:pt x="1280193" y="777383"/>
                  </a:lnTo>
                  <a:cubicBezTo>
                    <a:pt x="1280193" y="796943"/>
                    <a:pt x="1264336" y="812800"/>
                    <a:pt x="1244775" y="812800"/>
                  </a:cubicBezTo>
                  <a:lnTo>
                    <a:pt x="35417" y="812800"/>
                  </a:lnTo>
                  <a:cubicBezTo>
                    <a:pt x="15857" y="812800"/>
                    <a:pt x="0" y="796943"/>
                    <a:pt x="0" y="777383"/>
                  </a:cubicBezTo>
                  <a:lnTo>
                    <a:pt x="0" y="35417"/>
                  </a:lnTo>
                  <a:cubicBezTo>
                    <a:pt x="0" y="15857"/>
                    <a:pt x="15857" y="0"/>
                    <a:pt x="35417" y="0"/>
                  </a:cubicBezTo>
                  <a:close/>
                </a:path>
              </a:pathLst>
            </a:custGeom>
            <a:blipFill>
              <a:blip r:embed="rId10"/>
              <a:stretch>
                <a:fillRect t="-102177" b="-77829"/>
              </a:stretch>
            </a:blipFill>
          </p:spPr>
        </p:sp>
      </p:grpSp>
      <p:sp>
        <p:nvSpPr>
          <p:cNvPr id="13" name="TextBox 13"/>
          <p:cNvSpPr txBox="1"/>
          <p:nvPr/>
        </p:nvSpPr>
        <p:spPr>
          <a:xfrm>
            <a:off x="694175" y="350432"/>
            <a:ext cx="15288375" cy="1498727"/>
          </a:xfrm>
          <a:prstGeom prst="rect">
            <a:avLst/>
          </a:prstGeom>
        </p:spPr>
        <p:txBody>
          <a:bodyPr lIns="0" tIns="0" rIns="0" bIns="0" rtlCol="0" anchor="t">
            <a:spAutoFit/>
          </a:bodyPr>
          <a:lstStyle/>
          <a:p>
            <a:pPr algn="l">
              <a:lnSpc>
                <a:spcPts val="5928"/>
              </a:lnSpc>
            </a:pPr>
            <a:r>
              <a:rPr lang="en-US" sz="4899" b="1">
                <a:solidFill>
                  <a:srgbClr val="00154F"/>
                </a:solidFill>
                <a:latin typeface="Montserrat Bold"/>
                <a:ea typeface="Montserrat Bold"/>
                <a:cs typeface="Montserrat Bold"/>
                <a:sym typeface="Montserrat Bold"/>
              </a:rPr>
              <a:t>MIND TO MOTION: SMART EEG WHEELCHAIR WITH REAL-TIME SAFETY</a:t>
            </a:r>
          </a:p>
        </p:txBody>
      </p:sp>
      <p:sp>
        <p:nvSpPr>
          <p:cNvPr id="14" name="TextBox 1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61</a:t>
            </a:r>
          </a:p>
        </p:txBody>
      </p:sp>
    </p:spTree>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5" name="TextBox 5"/>
          <p:cNvSpPr txBox="1"/>
          <p:nvPr/>
        </p:nvSpPr>
        <p:spPr>
          <a:xfrm>
            <a:off x="429146" y="2304146"/>
            <a:ext cx="8115300" cy="712470"/>
          </a:xfrm>
          <a:prstGeom prst="rect">
            <a:avLst/>
          </a:prstGeom>
        </p:spPr>
        <p:txBody>
          <a:bodyPr lIns="0" tIns="0" rIns="0" bIns="0" rtlCol="0" anchor="t">
            <a:spAutoFit/>
          </a:bodyPr>
          <a:lstStyle/>
          <a:p>
            <a:pPr algn="ctr">
              <a:lnSpc>
                <a:spcPts val="5880"/>
              </a:lnSpc>
              <a:spcBef>
                <a:spcPct val="0"/>
              </a:spcBef>
            </a:pPr>
            <a:r>
              <a:rPr lang="en-US" sz="4200" b="1">
                <a:solidFill>
                  <a:srgbClr val="000000"/>
                </a:solidFill>
                <a:latin typeface="Montserrat Bold"/>
                <a:ea typeface="Montserrat Bold"/>
                <a:cs typeface="Montserrat Bold"/>
                <a:sym typeface="Montserrat Bold"/>
              </a:rPr>
              <a:t>Step 2 - Signal Processing</a:t>
            </a:r>
          </a:p>
        </p:txBody>
      </p:sp>
      <p:sp>
        <p:nvSpPr>
          <p:cNvPr id="6" name="TextBox 6"/>
          <p:cNvSpPr txBox="1"/>
          <p:nvPr/>
        </p:nvSpPr>
        <p:spPr>
          <a:xfrm>
            <a:off x="249398" y="3219958"/>
            <a:ext cx="11501094" cy="4685792"/>
          </a:xfrm>
          <a:prstGeom prst="rect">
            <a:avLst/>
          </a:prstGeom>
        </p:spPr>
        <p:txBody>
          <a:bodyPr lIns="0" tIns="0" rIns="0" bIns="0" rtlCol="0" anchor="t">
            <a:spAutoFit/>
          </a:bodyPr>
          <a:lstStyle/>
          <a:p>
            <a:pPr algn="l">
              <a:lnSpc>
                <a:spcPts val="5344"/>
              </a:lnSpc>
            </a:pPr>
            <a:r>
              <a:rPr lang="en-US" sz="3200" b="1">
                <a:solidFill>
                  <a:srgbClr val="000000"/>
                </a:solidFill>
                <a:latin typeface="Canva Sans Bold"/>
                <a:ea typeface="Canva Sans Bold"/>
                <a:cs typeface="Canva Sans Bold"/>
                <a:sym typeface="Canva Sans Bold"/>
              </a:rPr>
              <a:t>Convert raw EEG signals into usable control commands.</a:t>
            </a:r>
          </a:p>
          <a:p>
            <a:pPr marL="690881" lvl="1" indent="-345440" algn="l">
              <a:lnSpc>
                <a:spcPts val="5344"/>
              </a:lnSpc>
              <a:buFont typeface="Arial"/>
              <a:buChar char="•"/>
            </a:pPr>
            <a:r>
              <a:rPr lang="en-US" sz="3200">
                <a:solidFill>
                  <a:srgbClr val="000000"/>
                </a:solidFill>
                <a:latin typeface="Canva Sans"/>
                <a:ea typeface="Canva Sans"/>
                <a:cs typeface="Canva Sans"/>
                <a:sym typeface="Canva Sans"/>
              </a:rPr>
              <a:t>Language: Python.</a:t>
            </a:r>
          </a:p>
          <a:p>
            <a:pPr marL="690881" lvl="1" indent="-345440" algn="l">
              <a:lnSpc>
                <a:spcPts val="5344"/>
              </a:lnSpc>
              <a:buFont typeface="Arial"/>
              <a:buChar char="•"/>
            </a:pPr>
            <a:r>
              <a:rPr lang="en-US" sz="3200">
                <a:solidFill>
                  <a:srgbClr val="000000"/>
                </a:solidFill>
                <a:latin typeface="Canva Sans"/>
                <a:ea typeface="Canva Sans"/>
                <a:cs typeface="Canva Sans"/>
                <a:sym typeface="Canva Sans"/>
              </a:rPr>
              <a:t>Method: Parsing and filtering data using json format.</a:t>
            </a:r>
          </a:p>
          <a:p>
            <a:pPr marL="690881" lvl="1" indent="-345440" algn="l">
              <a:lnSpc>
                <a:spcPts val="5344"/>
              </a:lnSpc>
              <a:buFont typeface="Arial"/>
              <a:buChar char="•"/>
            </a:pPr>
            <a:r>
              <a:rPr lang="en-US" sz="3200">
                <a:solidFill>
                  <a:srgbClr val="000000"/>
                </a:solidFill>
                <a:latin typeface="Canva Sans"/>
                <a:ea typeface="Canva Sans"/>
                <a:cs typeface="Canva Sans"/>
                <a:sym typeface="Canva Sans"/>
              </a:rPr>
              <a:t>Filtering: Data cleaning and validation (blink strength, attention thresholds).</a:t>
            </a:r>
          </a:p>
          <a:p>
            <a:pPr marL="690881" lvl="1" indent="-345440" algn="l">
              <a:lnSpc>
                <a:spcPts val="5344"/>
              </a:lnSpc>
              <a:buFont typeface="Arial"/>
              <a:buChar char="•"/>
            </a:pPr>
            <a:r>
              <a:rPr lang="en-US" sz="3200">
                <a:solidFill>
                  <a:srgbClr val="000000"/>
                </a:solidFill>
                <a:latin typeface="Canva Sans"/>
                <a:ea typeface="Canva Sans"/>
                <a:cs typeface="Canva Sans"/>
                <a:sym typeface="Canva Sans"/>
              </a:rPr>
              <a:t>Output: Clean values forwarded for decision-making.</a:t>
            </a:r>
          </a:p>
          <a:p>
            <a:pPr algn="ctr">
              <a:lnSpc>
                <a:spcPts val="5344"/>
              </a:lnSpc>
            </a:pPr>
            <a:endParaRPr lang="en-US" sz="3200">
              <a:solidFill>
                <a:srgbClr val="000000"/>
              </a:solidFill>
              <a:latin typeface="Canva Sans"/>
              <a:ea typeface="Canva Sans"/>
              <a:cs typeface="Canva Sans"/>
              <a:sym typeface="Canva Sans"/>
            </a:endParaRPr>
          </a:p>
        </p:txBody>
      </p:sp>
      <p:sp>
        <p:nvSpPr>
          <p:cNvPr id="7" name="Freeform 7"/>
          <p:cNvSpPr/>
          <p:nvPr/>
        </p:nvSpPr>
        <p:spPr>
          <a:xfrm>
            <a:off x="5999945" y="2007214"/>
            <a:ext cx="6288109" cy="6288109"/>
          </a:xfrm>
          <a:custGeom>
            <a:avLst/>
            <a:gdLst/>
            <a:ahLst/>
            <a:cxnLst/>
            <a:rect l="l" t="t" r="r" b="b"/>
            <a:pathLst>
              <a:path w="6288109" h="6288109">
                <a:moveTo>
                  <a:pt x="0" y="0"/>
                </a:moveTo>
                <a:lnTo>
                  <a:pt x="6288110" y="0"/>
                </a:lnTo>
                <a:lnTo>
                  <a:pt x="6288110" y="6288109"/>
                </a:lnTo>
                <a:lnTo>
                  <a:pt x="0" y="6288109"/>
                </a:lnTo>
                <a:lnTo>
                  <a:pt x="0" y="0"/>
                </a:lnTo>
                <a:close/>
              </a:path>
            </a:pathLst>
          </a:custGeom>
          <a:blipFill>
            <a:blip r:embed="rId11">
              <a:alphaModFix amt="30000"/>
            </a:blip>
            <a:stretch>
              <a:fillRect/>
            </a:stretch>
          </a:blipFill>
        </p:spPr>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rcRect l="1200" t="6392" r="1200"/>
          <a:stretch>
            <a:fillRect/>
          </a:stretch>
        </p:blipFill>
        <p:spPr>
          <a:xfrm>
            <a:off x="12288055" y="3770330"/>
            <a:ext cx="5656451" cy="2533425"/>
          </a:xfrm>
          <a:prstGeom prst="rect">
            <a:avLst/>
          </a:prstGeom>
        </p:spPr>
      </p:pic>
      <p:sp>
        <p:nvSpPr>
          <p:cNvPr id="9" name="TextBox 9"/>
          <p:cNvSpPr txBox="1"/>
          <p:nvPr/>
        </p:nvSpPr>
        <p:spPr>
          <a:xfrm>
            <a:off x="656123" y="345758"/>
            <a:ext cx="15288375" cy="1498727"/>
          </a:xfrm>
          <a:prstGeom prst="rect">
            <a:avLst/>
          </a:prstGeom>
        </p:spPr>
        <p:txBody>
          <a:bodyPr lIns="0" tIns="0" rIns="0" bIns="0" rtlCol="0" anchor="t">
            <a:spAutoFit/>
          </a:bodyPr>
          <a:lstStyle/>
          <a:p>
            <a:pPr algn="l">
              <a:lnSpc>
                <a:spcPts val="5928"/>
              </a:lnSpc>
            </a:pPr>
            <a:r>
              <a:rPr lang="en-US" sz="4899" b="1">
                <a:solidFill>
                  <a:srgbClr val="00154F"/>
                </a:solidFill>
                <a:latin typeface="Montserrat Bold"/>
                <a:ea typeface="Montserrat Bold"/>
                <a:cs typeface="Montserrat Bold"/>
                <a:sym typeface="Montserrat Bold"/>
              </a:rPr>
              <a:t>MIND TO MOTION: SMART EEG WHEELCHAIR WITH REAL-TIME SAFETY</a:t>
            </a:r>
          </a:p>
        </p:txBody>
      </p:sp>
      <p:sp>
        <p:nvSpPr>
          <p:cNvPr id="10" name="TextBox 10"/>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62</a:t>
            </a:r>
          </a:p>
        </p:txBody>
      </p:sp>
      <p:pic>
        <p:nvPicPr>
          <p:cNvPr id="11" name="Picture 1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rcRect b="40423"/>
          <a:stretch>
            <a:fillRect/>
          </a:stretch>
        </p:blipFill>
        <p:spPr>
          <a:xfrm>
            <a:off x="17259300" y="3770330"/>
            <a:ext cx="587199" cy="618035"/>
          </a:xfrm>
          <a:prstGeom prst="rect">
            <a:avLst/>
          </a:prstGeom>
        </p:spPr>
      </p:pic>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8"/>
                </p:tgtEl>
              </p:cMediaNode>
            </p:video>
            <p:video>
              <p:cMediaNode vol="0">
                <p:cTn id="3" fill="hold" display="0">
                  <p:stCondLst>
                    <p:cond delay="indefinite"/>
                  </p:stCondLst>
                </p:cTn>
                <p:tgtEl>
                  <p:spTgt spid="11"/>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5" name="Freeform 5"/>
          <p:cNvSpPr/>
          <p:nvPr/>
        </p:nvSpPr>
        <p:spPr>
          <a:xfrm>
            <a:off x="5999945" y="2007214"/>
            <a:ext cx="6288109" cy="6288109"/>
          </a:xfrm>
          <a:custGeom>
            <a:avLst/>
            <a:gdLst/>
            <a:ahLst/>
            <a:cxnLst/>
            <a:rect l="l" t="t" r="r" b="b"/>
            <a:pathLst>
              <a:path w="6288109" h="6288109">
                <a:moveTo>
                  <a:pt x="0" y="0"/>
                </a:moveTo>
                <a:lnTo>
                  <a:pt x="6288110" y="0"/>
                </a:lnTo>
                <a:lnTo>
                  <a:pt x="6288110" y="6288109"/>
                </a:lnTo>
                <a:lnTo>
                  <a:pt x="0" y="6288109"/>
                </a:lnTo>
                <a:lnTo>
                  <a:pt x="0" y="0"/>
                </a:lnTo>
                <a:close/>
              </a:path>
            </a:pathLst>
          </a:custGeom>
          <a:blipFill>
            <a:blip r:embed="rId11">
              <a:alphaModFix amt="30000"/>
            </a:blip>
            <a:stretch>
              <a:fillRect/>
            </a:stretch>
          </a:blipFill>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rcRect l="1200" t="6392" r="1200"/>
          <a:stretch>
            <a:fillRect/>
          </a:stretch>
        </p:blipFill>
        <p:spPr>
          <a:xfrm>
            <a:off x="717299" y="2102743"/>
            <a:ext cx="15976419" cy="7155557"/>
          </a:xfrm>
          <a:prstGeom prst="rect">
            <a:avLst/>
          </a:prstGeom>
        </p:spPr>
      </p:pic>
      <p:sp>
        <p:nvSpPr>
          <p:cNvPr id="7" name="TextBox 7"/>
          <p:cNvSpPr txBox="1"/>
          <p:nvPr/>
        </p:nvSpPr>
        <p:spPr>
          <a:xfrm>
            <a:off x="456181" y="279336"/>
            <a:ext cx="17375637" cy="1498727"/>
          </a:xfrm>
          <a:prstGeom prst="rect">
            <a:avLst/>
          </a:prstGeom>
        </p:spPr>
        <p:txBody>
          <a:bodyPr lIns="0" tIns="0" rIns="0" bIns="0" rtlCol="0" anchor="t">
            <a:spAutoFit/>
          </a:bodyPr>
          <a:lstStyle/>
          <a:p>
            <a:pPr algn="l">
              <a:lnSpc>
                <a:spcPts val="5928"/>
              </a:lnSpc>
            </a:pPr>
            <a:r>
              <a:rPr lang="en-US" sz="4899" b="1">
                <a:solidFill>
                  <a:srgbClr val="00154F"/>
                </a:solidFill>
                <a:latin typeface="Montserrat Bold"/>
                <a:ea typeface="Montserrat Bold"/>
                <a:cs typeface="Montserrat Bold"/>
                <a:sym typeface="Montserrat Bold"/>
              </a:rPr>
              <a:t>MIND TO MOTION: SMART EEG WHEELCHAIR WITH REAL-TIME SAFETY</a:t>
            </a:r>
          </a:p>
        </p:txBody>
      </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63</a:t>
            </a:r>
          </a:p>
        </p:txBody>
      </p:sp>
      <p:pic>
        <p:nvPicPr>
          <p:cNvPr id="9" name="Picture 9">
            <a:hlinkClick r:id="" action="ppaction://media"/>
          </p:cNvPr>
          <p:cNvPicPr>
            <a:picLocks noChangeAspect="1"/>
          </p:cNvPicPr>
          <p:nvPr>
            <a:videoFile r:link="rId3"/>
            <p:extLst>
              <p:ext uri="{DAA4B4D4-6D71-4841-9C94-3DE7FCFB9230}">
                <p14:media xmlns:p14="http://schemas.microsoft.com/office/powerpoint/2010/main" r:embed="rId4">
                  <p14:trim end="989.796"/>
                </p14:media>
              </p:ext>
            </p:extLst>
          </p:nvPr>
        </p:nvPicPr>
        <p:blipFill>
          <a:blip r:embed="rId13"/>
          <a:srcRect b="40423"/>
          <a:stretch>
            <a:fillRect/>
          </a:stretch>
        </p:blipFill>
        <p:spPr>
          <a:xfrm>
            <a:off x="12760698" y="2093218"/>
            <a:ext cx="3942545" cy="4149584"/>
          </a:xfrm>
          <a:prstGeom prst="rect">
            <a:avLst/>
          </a:prstGeom>
        </p:spPr>
      </p:pic>
    </p:spTree>
  </p:cSld>
  <p:clrMapOvr>
    <a:masterClrMapping/>
  </p:clrMapOvr>
  <p:transition spd="slow">
    <p:fade/>
  </p:transition>
  <p:timing>
    <p:tnLst>
      <p:par>
        <p:cTn id="1" dur="indefinite" restart="never" nodeType="tmRoot">
          <p:childTnLst>
            <p:video>
              <p:cMediaNode vol="100000">
                <p:cTn id="2" fill="hold" display="0">
                  <p:stCondLst>
                    <p:cond delay="indefinite"/>
                  </p:stCondLst>
                </p:cTn>
                <p:tgtEl>
                  <p:spTgt spid="6"/>
                </p:tgtEl>
              </p:cMediaNode>
            </p:video>
            <p:video>
              <p:cMediaNode vol="0">
                <p:cTn id="3" fill="hold" display="0">
                  <p:stCondLst>
                    <p:cond delay="indefinite"/>
                  </p:stCondLst>
                </p:cTn>
                <p:tgtEl>
                  <p:spTgt spid="9"/>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
        <p:nvSpPr>
          <p:cNvPr id="6" name="TextBox 6"/>
          <p:cNvSpPr txBox="1"/>
          <p:nvPr/>
        </p:nvSpPr>
        <p:spPr>
          <a:xfrm>
            <a:off x="-3089023" y="2544307"/>
            <a:ext cx="14423518" cy="762000"/>
          </a:xfrm>
          <a:prstGeom prst="rect">
            <a:avLst/>
          </a:prstGeom>
        </p:spPr>
        <p:txBody>
          <a:bodyPr lIns="0" tIns="0" rIns="0" bIns="0" rtlCol="0" anchor="t">
            <a:spAutoFit/>
          </a:bodyPr>
          <a:lstStyle/>
          <a:p>
            <a:pPr algn="ctr">
              <a:lnSpc>
                <a:spcPts val="6299"/>
              </a:lnSpc>
            </a:pPr>
            <a:r>
              <a:rPr lang="en-US" sz="4500" b="1">
                <a:solidFill>
                  <a:srgbClr val="000000"/>
                </a:solidFill>
                <a:latin typeface="Canva Sans Bold"/>
                <a:ea typeface="Canva Sans Bold"/>
                <a:cs typeface="Canva Sans Bold"/>
                <a:sym typeface="Canva Sans Bold"/>
              </a:rPr>
              <a:t>Step 3 - Decision Making</a:t>
            </a:r>
          </a:p>
        </p:txBody>
      </p:sp>
      <p:sp>
        <p:nvSpPr>
          <p:cNvPr id="7" name="TextBox 7"/>
          <p:cNvSpPr txBox="1"/>
          <p:nvPr/>
        </p:nvSpPr>
        <p:spPr>
          <a:xfrm>
            <a:off x="665648" y="3611979"/>
            <a:ext cx="10115141" cy="4471670"/>
          </a:xfrm>
          <a:prstGeom prst="rect">
            <a:avLst/>
          </a:prstGeom>
        </p:spPr>
        <p:txBody>
          <a:bodyPr lIns="0" tIns="0" rIns="0" bIns="0" rtlCol="0" anchor="t">
            <a:spAutoFit/>
          </a:bodyPr>
          <a:lstStyle/>
          <a:p>
            <a:pPr algn="l">
              <a:lnSpc>
                <a:spcPts val="4480"/>
              </a:lnSpc>
            </a:pPr>
            <a:r>
              <a:rPr lang="en-US" sz="3200">
                <a:solidFill>
                  <a:srgbClr val="000000"/>
                </a:solidFill>
                <a:latin typeface="Canva Sans"/>
                <a:ea typeface="Canva Sans"/>
                <a:cs typeface="Canva Sans"/>
                <a:sym typeface="Canva Sans"/>
              </a:rPr>
              <a:t>Objective: Translate brain signal values into movement commands.</a:t>
            </a:r>
          </a:p>
          <a:p>
            <a:pPr marL="690881" lvl="1" indent="-345440" algn="l">
              <a:lnSpc>
                <a:spcPts val="4480"/>
              </a:lnSpc>
              <a:buFont typeface="Arial"/>
              <a:buChar char="•"/>
            </a:pPr>
            <a:r>
              <a:rPr lang="en-US" sz="3200">
                <a:solidFill>
                  <a:srgbClr val="000000"/>
                </a:solidFill>
                <a:latin typeface="Canva Sans"/>
                <a:ea typeface="Canva Sans"/>
                <a:cs typeface="Canva Sans"/>
                <a:sym typeface="Canva Sans"/>
              </a:rPr>
              <a:t>Device: STM32 Microcontroller.</a:t>
            </a:r>
          </a:p>
          <a:p>
            <a:pPr marL="690881" lvl="1" indent="-345440" algn="l">
              <a:lnSpc>
                <a:spcPts val="4480"/>
              </a:lnSpc>
              <a:buFont typeface="Arial"/>
              <a:buChar char="•"/>
            </a:pPr>
            <a:r>
              <a:rPr lang="en-US" sz="3200">
                <a:solidFill>
                  <a:srgbClr val="000000"/>
                </a:solidFill>
                <a:latin typeface="Canva Sans"/>
                <a:ea typeface="Canva Sans"/>
                <a:cs typeface="Canva Sans"/>
                <a:sym typeface="Canva Sans"/>
              </a:rPr>
              <a:t>Logic:</a:t>
            </a:r>
          </a:p>
          <a:p>
            <a:pPr marL="1381761" lvl="2" indent="-460587" algn="l">
              <a:lnSpc>
                <a:spcPts val="4480"/>
              </a:lnSpc>
              <a:buFont typeface="Arial"/>
              <a:buChar char="⚬"/>
            </a:pPr>
            <a:r>
              <a:rPr lang="en-US" sz="3200">
                <a:solidFill>
                  <a:srgbClr val="000000"/>
                </a:solidFill>
                <a:latin typeface="Canva Sans"/>
                <a:ea typeface="Canva Sans"/>
                <a:cs typeface="Canva Sans"/>
                <a:sym typeface="Canva Sans"/>
              </a:rPr>
              <a:t> Blink → Move Forward.</a:t>
            </a:r>
          </a:p>
          <a:p>
            <a:pPr marL="1381761" lvl="2" indent="-460587" algn="l">
              <a:lnSpc>
                <a:spcPts val="4480"/>
              </a:lnSpc>
              <a:buFont typeface="Arial"/>
              <a:buChar char="⚬"/>
            </a:pPr>
            <a:r>
              <a:rPr lang="en-US" sz="3200">
                <a:solidFill>
                  <a:srgbClr val="000000"/>
                </a:solidFill>
                <a:latin typeface="Canva Sans"/>
                <a:ea typeface="Canva Sans"/>
                <a:cs typeface="Canva Sans"/>
                <a:sym typeface="Canva Sans"/>
              </a:rPr>
              <a:t>High Blink → Stop or Move Backward.</a:t>
            </a:r>
          </a:p>
          <a:p>
            <a:pPr marL="1381761" lvl="2" indent="-460587" algn="l">
              <a:lnSpc>
                <a:spcPts val="4480"/>
              </a:lnSpc>
              <a:buFont typeface="Arial"/>
              <a:buChar char="⚬"/>
            </a:pPr>
            <a:r>
              <a:rPr lang="en-US" sz="3200">
                <a:solidFill>
                  <a:srgbClr val="000000"/>
                </a:solidFill>
                <a:latin typeface="Canva Sans"/>
                <a:ea typeface="Canva Sans"/>
                <a:cs typeface="Canva Sans"/>
                <a:sym typeface="Canva Sans"/>
              </a:rPr>
              <a:t>Gyroscope → Turn Left/Right.</a:t>
            </a:r>
          </a:p>
          <a:p>
            <a:pPr algn="just">
              <a:lnSpc>
                <a:spcPts val="4480"/>
              </a:lnSpc>
            </a:pPr>
            <a:endParaRPr lang="en-US" sz="3200">
              <a:solidFill>
                <a:srgbClr val="000000"/>
              </a:solidFill>
              <a:latin typeface="Canva Sans"/>
              <a:ea typeface="Canva Sans"/>
              <a:cs typeface="Canva Sans"/>
              <a:sym typeface="Canva Sans"/>
            </a:endParaRPr>
          </a:p>
        </p:txBody>
      </p:sp>
      <p:sp>
        <p:nvSpPr>
          <p:cNvPr id="8" name="Freeform 8"/>
          <p:cNvSpPr/>
          <p:nvPr/>
        </p:nvSpPr>
        <p:spPr>
          <a:xfrm>
            <a:off x="4122736" y="2760551"/>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8">
              <a:alphaModFix amt="30000"/>
            </a:blip>
            <a:stretch>
              <a:fillRect/>
            </a:stretch>
          </a:blipFill>
        </p:spPr>
      </p:sp>
      <p:grpSp>
        <p:nvGrpSpPr>
          <p:cNvPr id="9" name="Group 9"/>
          <p:cNvGrpSpPr/>
          <p:nvPr/>
        </p:nvGrpSpPr>
        <p:grpSpPr>
          <a:xfrm>
            <a:off x="11462784" y="2760551"/>
            <a:ext cx="4637298" cy="4637298"/>
            <a:chOff x="0" y="0"/>
            <a:chExt cx="812800" cy="812800"/>
          </a:xfrm>
        </p:grpSpPr>
        <p:sp>
          <p:nvSpPr>
            <p:cNvPr id="10" name="Freeform 10"/>
            <p:cNvSpPr/>
            <p:nvPr/>
          </p:nvSpPr>
          <p:spPr>
            <a:xfrm>
              <a:off x="0" y="0"/>
              <a:ext cx="812800" cy="812800"/>
            </a:xfrm>
            <a:custGeom>
              <a:avLst/>
              <a:gdLst/>
              <a:ahLst/>
              <a:cxnLst/>
              <a:rect l="l" t="t" r="r" b="b"/>
              <a:pathLst>
                <a:path w="812800" h="812800">
                  <a:moveTo>
                    <a:pt x="38398" y="0"/>
                  </a:moveTo>
                  <a:lnTo>
                    <a:pt x="774402" y="0"/>
                  </a:lnTo>
                  <a:cubicBezTo>
                    <a:pt x="784586" y="0"/>
                    <a:pt x="794352" y="4046"/>
                    <a:pt x="801553" y="11247"/>
                  </a:cubicBezTo>
                  <a:cubicBezTo>
                    <a:pt x="808754" y="18448"/>
                    <a:pt x="812800" y="28214"/>
                    <a:pt x="812800" y="38398"/>
                  </a:cubicBezTo>
                  <a:lnTo>
                    <a:pt x="812800" y="774402"/>
                  </a:lnTo>
                  <a:cubicBezTo>
                    <a:pt x="812800" y="784586"/>
                    <a:pt x="808754" y="794352"/>
                    <a:pt x="801553" y="801553"/>
                  </a:cubicBezTo>
                  <a:cubicBezTo>
                    <a:pt x="794352" y="808754"/>
                    <a:pt x="784586" y="812800"/>
                    <a:pt x="774402" y="812800"/>
                  </a:cubicBezTo>
                  <a:lnTo>
                    <a:pt x="38398" y="812800"/>
                  </a:lnTo>
                  <a:cubicBezTo>
                    <a:pt x="28214" y="812800"/>
                    <a:pt x="18448" y="808754"/>
                    <a:pt x="11247" y="801553"/>
                  </a:cubicBezTo>
                  <a:cubicBezTo>
                    <a:pt x="4046" y="794352"/>
                    <a:pt x="0" y="784586"/>
                    <a:pt x="0" y="774402"/>
                  </a:cubicBezTo>
                  <a:lnTo>
                    <a:pt x="0" y="38398"/>
                  </a:lnTo>
                  <a:cubicBezTo>
                    <a:pt x="0" y="28214"/>
                    <a:pt x="4046" y="18448"/>
                    <a:pt x="11247" y="11247"/>
                  </a:cubicBezTo>
                  <a:cubicBezTo>
                    <a:pt x="18448" y="4046"/>
                    <a:pt x="28214" y="0"/>
                    <a:pt x="38398" y="0"/>
                  </a:cubicBezTo>
                  <a:close/>
                </a:path>
              </a:pathLst>
            </a:custGeom>
            <a:blipFill>
              <a:blip r:embed="rId9"/>
              <a:stretch>
                <a:fillRect t="-38333" b="-38333"/>
              </a:stretch>
            </a:blipFill>
          </p:spPr>
        </p:sp>
      </p:grpSp>
      <p:sp>
        <p:nvSpPr>
          <p:cNvPr id="11" name="TextBox 11"/>
          <p:cNvSpPr txBox="1"/>
          <p:nvPr/>
        </p:nvSpPr>
        <p:spPr>
          <a:xfrm>
            <a:off x="665648" y="345758"/>
            <a:ext cx="15288375" cy="1498727"/>
          </a:xfrm>
          <a:prstGeom prst="rect">
            <a:avLst/>
          </a:prstGeom>
        </p:spPr>
        <p:txBody>
          <a:bodyPr lIns="0" tIns="0" rIns="0" bIns="0" rtlCol="0" anchor="t">
            <a:spAutoFit/>
          </a:bodyPr>
          <a:lstStyle/>
          <a:p>
            <a:pPr algn="l">
              <a:lnSpc>
                <a:spcPts val="5928"/>
              </a:lnSpc>
            </a:pPr>
            <a:r>
              <a:rPr lang="en-US" sz="4899" b="1">
                <a:solidFill>
                  <a:srgbClr val="00154F"/>
                </a:solidFill>
                <a:latin typeface="Montserrat Bold"/>
                <a:ea typeface="Montserrat Bold"/>
                <a:cs typeface="Montserrat Bold"/>
                <a:sym typeface="Montserrat Bold"/>
              </a:rPr>
              <a:t>MIND TO MOTION: SMART EEG WHEELCHAIR WITH REAL-TIME SAFETY</a:t>
            </a:r>
          </a:p>
        </p:txBody>
      </p:sp>
      <p:sp>
        <p:nvSpPr>
          <p:cNvPr id="12" name="TextBox 12"/>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64</a:t>
            </a:r>
          </a:p>
        </p:txBody>
      </p:sp>
    </p:spTree>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61716" y="7810319"/>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7"/>
            <a:stretch>
              <a:fillRect t="-6958" r="-35844"/>
            </a:stretch>
          </a:blipFill>
        </p:spPr>
      </p:sp>
      <p:sp>
        <p:nvSpPr>
          <p:cNvPr id="6" name="TextBox 6"/>
          <p:cNvSpPr txBox="1"/>
          <p:nvPr/>
        </p:nvSpPr>
        <p:spPr>
          <a:xfrm>
            <a:off x="665648" y="3535045"/>
            <a:ext cx="9656491" cy="5136515"/>
          </a:xfrm>
          <a:prstGeom prst="rect">
            <a:avLst/>
          </a:prstGeom>
        </p:spPr>
        <p:txBody>
          <a:bodyPr lIns="0" tIns="0" rIns="0" bIns="0" rtlCol="0" anchor="t">
            <a:spAutoFit/>
          </a:bodyPr>
          <a:lstStyle/>
          <a:p>
            <a:pPr algn="just">
              <a:lnSpc>
                <a:spcPts val="5920"/>
              </a:lnSpc>
            </a:pPr>
            <a:r>
              <a:rPr lang="en-US" sz="3200">
                <a:solidFill>
                  <a:srgbClr val="000000"/>
                </a:solidFill>
                <a:latin typeface="Canva Sans"/>
                <a:ea typeface="Canva Sans"/>
                <a:cs typeface="Canva Sans"/>
                <a:sym typeface="Canva Sans"/>
              </a:rPr>
              <a:t>Objective: Physically move the wheelchair.</a:t>
            </a:r>
          </a:p>
          <a:p>
            <a:pPr marL="690881" lvl="1" indent="-345440" algn="just">
              <a:lnSpc>
                <a:spcPts val="5920"/>
              </a:lnSpc>
              <a:buFont typeface="Arial"/>
              <a:buChar char="•"/>
            </a:pPr>
            <a:r>
              <a:rPr lang="en-US" sz="3200">
                <a:solidFill>
                  <a:srgbClr val="000000"/>
                </a:solidFill>
                <a:latin typeface="Canva Sans"/>
                <a:ea typeface="Canva Sans"/>
                <a:cs typeface="Canva Sans"/>
                <a:sym typeface="Canva Sans"/>
              </a:rPr>
              <a:t>Components: Dual Motor Drivers.</a:t>
            </a:r>
          </a:p>
          <a:p>
            <a:pPr marL="690881" lvl="1" indent="-345440" algn="just">
              <a:lnSpc>
                <a:spcPts val="5920"/>
              </a:lnSpc>
              <a:buFont typeface="Arial"/>
              <a:buChar char="•"/>
            </a:pPr>
            <a:r>
              <a:rPr lang="en-US" sz="3200">
                <a:solidFill>
                  <a:srgbClr val="000000"/>
                </a:solidFill>
                <a:latin typeface="Canva Sans"/>
                <a:ea typeface="Canva Sans"/>
                <a:cs typeface="Canva Sans"/>
                <a:sym typeface="Canva Sans"/>
              </a:rPr>
              <a:t>Commands: Received via UART from STM32.</a:t>
            </a:r>
          </a:p>
          <a:p>
            <a:pPr marL="690881" lvl="1" indent="-345440" algn="just">
              <a:lnSpc>
                <a:spcPts val="5920"/>
              </a:lnSpc>
              <a:buFont typeface="Arial"/>
              <a:buChar char="•"/>
            </a:pPr>
            <a:r>
              <a:rPr lang="en-US" sz="3200">
                <a:solidFill>
                  <a:srgbClr val="000000"/>
                </a:solidFill>
                <a:latin typeface="Canva Sans"/>
                <a:ea typeface="Canva Sans"/>
                <a:cs typeface="Canva Sans"/>
                <a:sym typeface="Canva Sans"/>
              </a:rPr>
              <a:t>Control: Smooth start, stop, and direction change based on brain signals.</a:t>
            </a:r>
          </a:p>
          <a:p>
            <a:pPr algn="just">
              <a:lnSpc>
                <a:spcPts val="5920"/>
              </a:lnSpc>
            </a:pPr>
            <a:endParaRPr lang="en-US" sz="3200">
              <a:solidFill>
                <a:srgbClr val="000000"/>
              </a:solidFill>
              <a:latin typeface="Canva Sans"/>
              <a:ea typeface="Canva Sans"/>
              <a:cs typeface="Canva Sans"/>
              <a:sym typeface="Canva Sans"/>
            </a:endParaRPr>
          </a:p>
          <a:p>
            <a:pPr algn="just">
              <a:lnSpc>
                <a:spcPts val="5920"/>
              </a:lnSpc>
            </a:pPr>
            <a:endParaRPr lang="en-US" sz="3200">
              <a:solidFill>
                <a:srgbClr val="000000"/>
              </a:solidFill>
              <a:latin typeface="Canva Sans"/>
              <a:ea typeface="Canva Sans"/>
              <a:cs typeface="Canva Sans"/>
              <a:sym typeface="Canva Sans"/>
            </a:endParaRPr>
          </a:p>
        </p:txBody>
      </p:sp>
      <p:sp>
        <p:nvSpPr>
          <p:cNvPr id="7" name="TextBox 7"/>
          <p:cNvSpPr txBox="1"/>
          <p:nvPr/>
        </p:nvSpPr>
        <p:spPr>
          <a:xfrm>
            <a:off x="-1972963" y="2413103"/>
            <a:ext cx="12273156" cy="755016"/>
          </a:xfrm>
          <a:prstGeom prst="rect">
            <a:avLst/>
          </a:prstGeom>
        </p:spPr>
        <p:txBody>
          <a:bodyPr lIns="0" tIns="0" rIns="0" bIns="0" rtlCol="0" anchor="t">
            <a:spAutoFit/>
          </a:bodyPr>
          <a:lstStyle/>
          <a:p>
            <a:pPr algn="ctr">
              <a:lnSpc>
                <a:spcPts val="6159"/>
              </a:lnSpc>
            </a:pPr>
            <a:r>
              <a:rPr lang="en-US" sz="4399" b="1">
                <a:solidFill>
                  <a:srgbClr val="000000"/>
                </a:solidFill>
                <a:latin typeface="Canva Sans Bold"/>
                <a:ea typeface="Canva Sans Bold"/>
                <a:cs typeface="Canva Sans Bold"/>
                <a:sym typeface="Canva Sans Bold"/>
              </a:rPr>
              <a:t>Step 4 - Motor Actuation</a:t>
            </a:r>
          </a:p>
        </p:txBody>
      </p:sp>
      <p:sp>
        <p:nvSpPr>
          <p:cNvPr id="8" name="Freeform 8"/>
          <p:cNvSpPr/>
          <p:nvPr/>
        </p:nvSpPr>
        <p:spPr>
          <a:xfrm>
            <a:off x="4632740" y="2970191"/>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8">
              <a:alphaModFix amt="30000"/>
            </a:blip>
            <a:stretch>
              <a:fillRect/>
            </a:stretch>
          </a:blipFill>
        </p:spPr>
      </p:sp>
      <p:sp>
        <p:nvSpPr>
          <p:cNvPr id="9" name="Freeform 9"/>
          <p:cNvSpPr/>
          <p:nvPr/>
        </p:nvSpPr>
        <p:spPr>
          <a:xfrm>
            <a:off x="10759004" y="1844485"/>
            <a:ext cx="6331478" cy="7025359"/>
          </a:xfrm>
          <a:custGeom>
            <a:avLst/>
            <a:gdLst/>
            <a:ahLst/>
            <a:cxnLst/>
            <a:rect l="l" t="t" r="r" b="b"/>
            <a:pathLst>
              <a:path w="6331478" h="7025359">
                <a:moveTo>
                  <a:pt x="0" y="0"/>
                </a:moveTo>
                <a:lnTo>
                  <a:pt x="6331478" y="0"/>
                </a:lnTo>
                <a:lnTo>
                  <a:pt x="6331478" y="7025358"/>
                </a:lnTo>
                <a:lnTo>
                  <a:pt x="0" y="7025358"/>
                </a:lnTo>
                <a:lnTo>
                  <a:pt x="0" y="0"/>
                </a:lnTo>
                <a:close/>
              </a:path>
            </a:pathLst>
          </a:custGeom>
          <a:blipFill>
            <a:blip r:embed="rId9"/>
            <a:stretch>
              <a:fillRect l="-73684" t="-131562" r="-72363" b="-162654"/>
            </a:stretch>
          </a:blipFill>
        </p:spPr>
      </p:sp>
      <p:sp>
        <p:nvSpPr>
          <p:cNvPr id="10" name="TextBox 10"/>
          <p:cNvSpPr txBox="1"/>
          <p:nvPr/>
        </p:nvSpPr>
        <p:spPr>
          <a:xfrm>
            <a:off x="665648" y="345758"/>
            <a:ext cx="15288375" cy="1498727"/>
          </a:xfrm>
          <a:prstGeom prst="rect">
            <a:avLst/>
          </a:prstGeom>
        </p:spPr>
        <p:txBody>
          <a:bodyPr lIns="0" tIns="0" rIns="0" bIns="0" rtlCol="0" anchor="t">
            <a:spAutoFit/>
          </a:bodyPr>
          <a:lstStyle/>
          <a:p>
            <a:pPr algn="l">
              <a:lnSpc>
                <a:spcPts val="5928"/>
              </a:lnSpc>
            </a:pPr>
            <a:r>
              <a:rPr lang="en-US" sz="4899" b="1">
                <a:solidFill>
                  <a:srgbClr val="00154F"/>
                </a:solidFill>
                <a:latin typeface="Montserrat Bold"/>
                <a:ea typeface="Montserrat Bold"/>
                <a:cs typeface="Montserrat Bold"/>
                <a:sym typeface="Montserrat Bold"/>
              </a:rPr>
              <a:t>MIND TO MOTION: SMART EEG WHEELCHAIR WITH REAL-TIME SAFETY</a:t>
            </a:r>
          </a:p>
        </p:txBody>
      </p:sp>
      <p:sp>
        <p:nvSpPr>
          <p:cNvPr id="11" name="TextBox 11"/>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66</a:t>
            </a:r>
          </a:p>
        </p:txBody>
      </p:sp>
    </p:spTree>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rot="-5400000">
            <a:off x="12638954" y="2005510"/>
            <a:ext cx="3696362" cy="6573029"/>
          </a:xfrm>
          <a:prstGeom prst="rect">
            <a:avLst/>
          </a:prstGeom>
        </p:spPr>
      </p:pic>
      <p:sp>
        <p:nvSpPr>
          <p:cNvPr id="6" name="TextBox 6"/>
          <p:cNvSpPr txBox="1"/>
          <p:nvPr/>
        </p:nvSpPr>
        <p:spPr>
          <a:xfrm>
            <a:off x="665648" y="345758"/>
            <a:ext cx="15288375" cy="1498727"/>
          </a:xfrm>
          <a:prstGeom prst="rect">
            <a:avLst/>
          </a:prstGeom>
        </p:spPr>
        <p:txBody>
          <a:bodyPr lIns="0" tIns="0" rIns="0" bIns="0" rtlCol="0" anchor="t">
            <a:spAutoFit/>
          </a:bodyPr>
          <a:lstStyle/>
          <a:p>
            <a:pPr algn="l">
              <a:lnSpc>
                <a:spcPts val="5928"/>
              </a:lnSpc>
            </a:pPr>
            <a:r>
              <a:rPr lang="en-US" sz="4899" b="1">
                <a:solidFill>
                  <a:srgbClr val="00154F"/>
                </a:solidFill>
                <a:latin typeface="Montserrat Bold"/>
                <a:ea typeface="Montserrat Bold"/>
                <a:cs typeface="Montserrat Bold"/>
                <a:sym typeface="Montserrat Bold"/>
              </a:rPr>
              <a:t>MIND TO MOTION: SMART EEG WHEELCHAIR WITH REAL-TIME SAFETY</a:t>
            </a: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67</a:t>
            </a:r>
          </a:p>
        </p:txBody>
      </p:sp>
      <p:sp>
        <p:nvSpPr>
          <p:cNvPr id="8" name="TextBox 8"/>
          <p:cNvSpPr txBox="1"/>
          <p:nvPr/>
        </p:nvSpPr>
        <p:spPr>
          <a:xfrm>
            <a:off x="1028700" y="3367643"/>
            <a:ext cx="9332993" cy="5285486"/>
          </a:xfrm>
          <a:prstGeom prst="rect">
            <a:avLst/>
          </a:prstGeom>
        </p:spPr>
        <p:txBody>
          <a:bodyPr lIns="0" tIns="0" rIns="0" bIns="0" rtlCol="0" anchor="t">
            <a:spAutoFit/>
          </a:bodyPr>
          <a:lstStyle/>
          <a:p>
            <a:pPr algn="just">
              <a:lnSpc>
                <a:spcPts val="4672"/>
              </a:lnSpc>
            </a:pPr>
            <a:r>
              <a:rPr lang="en-US" sz="3200" b="1">
                <a:solidFill>
                  <a:srgbClr val="000000"/>
                </a:solidFill>
                <a:latin typeface="Canva Sans Bold"/>
                <a:ea typeface="Canva Sans Bold"/>
                <a:cs typeface="Canva Sans Bold"/>
                <a:sym typeface="Canva Sans Bold"/>
              </a:rPr>
              <a:t>Objective: Maintain safe and stable operation.</a:t>
            </a:r>
          </a:p>
          <a:p>
            <a:pPr marL="690881" lvl="1" indent="-345440" algn="just">
              <a:lnSpc>
                <a:spcPts val="4672"/>
              </a:lnSpc>
              <a:buFont typeface="Arial"/>
              <a:buChar char="•"/>
            </a:pPr>
            <a:r>
              <a:rPr lang="en-US" sz="3200">
                <a:solidFill>
                  <a:srgbClr val="000000"/>
                </a:solidFill>
                <a:latin typeface="Canva Sans"/>
                <a:ea typeface="Canva Sans"/>
                <a:cs typeface="Canva Sans"/>
                <a:sym typeface="Canva Sans"/>
              </a:rPr>
              <a:t>Sensors: 4 TOF Distance Sensors and 1 MPU6050 Gyroscope.</a:t>
            </a:r>
          </a:p>
          <a:p>
            <a:pPr marL="690881" lvl="1" indent="-345440" algn="just">
              <a:lnSpc>
                <a:spcPts val="4672"/>
              </a:lnSpc>
              <a:buFont typeface="Arial"/>
              <a:buChar char="•"/>
            </a:pPr>
            <a:r>
              <a:rPr lang="en-US" sz="3200">
                <a:solidFill>
                  <a:srgbClr val="000000"/>
                </a:solidFill>
                <a:latin typeface="Canva Sans"/>
                <a:ea typeface="Canva Sans"/>
                <a:cs typeface="Canva Sans"/>
                <a:sym typeface="Canva Sans"/>
              </a:rPr>
              <a:t>Functions:</a:t>
            </a:r>
          </a:p>
          <a:p>
            <a:pPr marL="1381761" lvl="2" indent="-460587" algn="just">
              <a:lnSpc>
                <a:spcPts val="4672"/>
              </a:lnSpc>
              <a:buFont typeface="Arial"/>
              <a:buChar char="⚬"/>
            </a:pPr>
            <a:r>
              <a:rPr lang="en-US" sz="3200">
                <a:solidFill>
                  <a:srgbClr val="000000"/>
                </a:solidFill>
                <a:latin typeface="Canva Sans"/>
                <a:ea typeface="Canva Sans"/>
                <a:cs typeface="Canva Sans"/>
                <a:sym typeface="Canva Sans"/>
              </a:rPr>
              <a:t>Obstacle Detection (front/back/side).</a:t>
            </a:r>
          </a:p>
          <a:p>
            <a:pPr marL="1381761" lvl="2" indent="-460587" algn="just">
              <a:lnSpc>
                <a:spcPts val="4672"/>
              </a:lnSpc>
              <a:buFont typeface="Arial"/>
              <a:buChar char="⚬"/>
            </a:pPr>
            <a:r>
              <a:rPr lang="en-US" sz="3200">
                <a:solidFill>
                  <a:srgbClr val="000000"/>
                </a:solidFill>
                <a:latin typeface="Canva Sans"/>
                <a:ea typeface="Canva Sans"/>
                <a:cs typeface="Canva Sans"/>
                <a:sym typeface="Canva Sans"/>
              </a:rPr>
              <a:t>Fall and Tilt Detection via Gyroscope.</a:t>
            </a:r>
          </a:p>
          <a:p>
            <a:pPr marL="690881" lvl="1" indent="-345440" algn="just">
              <a:lnSpc>
                <a:spcPts val="4672"/>
              </a:lnSpc>
              <a:buFont typeface="Arial"/>
              <a:buChar char="•"/>
            </a:pPr>
            <a:r>
              <a:rPr lang="en-US" sz="3200">
                <a:solidFill>
                  <a:srgbClr val="000000"/>
                </a:solidFill>
                <a:latin typeface="Canva Sans"/>
                <a:ea typeface="Canva Sans"/>
                <a:cs typeface="Canva Sans"/>
                <a:sym typeface="Canva Sans"/>
              </a:rPr>
              <a:t>Response: Auto-stop or rerouting if unsafe conditions are detected.</a:t>
            </a:r>
          </a:p>
          <a:p>
            <a:pPr algn="just">
              <a:lnSpc>
                <a:spcPts val="4672"/>
              </a:lnSpc>
            </a:pPr>
            <a:endParaRPr lang="en-US" sz="3200">
              <a:solidFill>
                <a:srgbClr val="000000"/>
              </a:solidFill>
              <a:latin typeface="Canva Sans"/>
              <a:ea typeface="Canva Sans"/>
              <a:cs typeface="Canva Sans"/>
              <a:sym typeface="Canva Sans"/>
            </a:endParaRPr>
          </a:p>
        </p:txBody>
      </p:sp>
      <p:sp>
        <p:nvSpPr>
          <p:cNvPr id="9" name="TextBox 9"/>
          <p:cNvSpPr txBox="1"/>
          <p:nvPr/>
        </p:nvSpPr>
        <p:spPr>
          <a:xfrm>
            <a:off x="-1716012" y="2369407"/>
            <a:ext cx="12273156" cy="755016"/>
          </a:xfrm>
          <a:prstGeom prst="rect">
            <a:avLst/>
          </a:prstGeom>
        </p:spPr>
        <p:txBody>
          <a:bodyPr lIns="0" tIns="0" rIns="0" bIns="0" rtlCol="0" anchor="t">
            <a:spAutoFit/>
          </a:bodyPr>
          <a:lstStyle/>
          <a:p>
            <a:pPr algn="ctr">
              <a:lnSpc>
                <a:spcPts val="6159"/>
              </a:lnSpc>
            </a:pPr>
            <a:r>
              <a:rPr lang="en-US" sz="4399" b="1">
                <a:solidFill>
                  <a:srgbClr val="000000"/>
                </a:solidFill>
                <a:latin typeface="Canva Sans Bold"/>
                <a:ea typeface="Canva Sans Bold"/>
                <a:cs typeface="Canva Sans Bold"/>
                <a:sym typeface="Canva Sans Bold"/>
              </a:rPr>
              <a:t>Step 5 - Safety and Feedback</a:t>
            </a:r>
          </a:p>
        </p:txBody>
      </p:sp>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rot="-5400000">
            <a:off x="5158829" y="-1280071"/>
            <a:ext cx="7970341" cy="14173200"/>
          </a:xfrm>
          <a:prstGeom prst="rect">
            <a:avLst/>
          </a:prstGeom>
        </p:spPr>
      </p:pic>
      <p:sp>
        <p:nvSpPr>
          <p:cNvPr id="6" name="TextBox 6"/>
          <p:cNvSpPr txBox="1"/>
          <p:nvPr/>
        </p:nvSpPr>
        <p:spPr>
          <a:xfrm>
            <a:off x="665648" y="260286"/>
            <a:ext cx="15288375" cy="1498727"/>
          </a:xfrm>
          <a:prstGeom prst="rect">
            <a:avLst/>
          </a:prstGeom>
        </p:spPr>
        <p:txBody>
          <a:bodyPr lIns="0" tIns="0" rIns="0" bIns="0" rtlCol="0" anchor="t">
            <a:spAutoFit/>
          </a:bodyPr>
          <a:lstStyle/>
          <a:p>
            <a:pPr algn="l">
              <a:lnSpc>
                <a:spcPts val="5928"/>
              </a:lnSpc>
            </a:pPr>
            <a:r>
              <a:rPr lang="en-US" sz="4899" b="1">
                <a:solidFill>
                  <a:srgbClr val="00154F"/>
                </a:solidFill>
                <a:latin typeface="Montserrat Bold"/>
                <a:ea typeface="Montserrat Bold"/>
                <a:cs typeface="Montserrat Bold"/>
                <a:sym typeface="Montserrat Bold"/>
              </a:rPr>
              <a:t>MIND TO MOTION: SMART EEG WHEELCHAIR WITH REAL-TIME SAFETY</a:t>
            </a: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68</a:t>
            </a:r>
          </a:p>
        </p:txBody>
      </p:sp>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10114799" y="1547337"/>
            <a:ext cx="6958829" cy="7710963"/>
          </a:xfrm>
          <a:custGeom>
            <a:avLst/>
            <a:gdLst/>
            <a:ahLst/>
            <a:cxnLst/>
            <a:rect l="l" t="t" r="r" b="b"/>
            <a:pathLst>
              <a:path w="6958829" h="7710963">
                <a:moveTo>
                  <a:pt x="0" y="0"/>
                </a:moveTo>
                <a:lnTo>
                  <a:pt x="6958828" y="0"/>
                </a:lnTo>
                <a:lnTo>
                  <a:pt x="6958828" y="7710963"/>
                </a:lnTo>
                <a:lnTo>
                  <a:pt x="0" y="7710963"/>
                </a:lnTo>
                <a:lnTo>
                  <a:pt x="0" y="0"/>
                </a:lnTo>
                <a:close/>
              </a:path>
            </a:pathLst>
          </a:custGeom>
          <a:blipFill>
            <a:blip r:embed="rId2"/>
            <a:stretch>
              <a:fillRect t="-10163" b="-10163"/>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69</a:t>
            </a:r>
          </a:p>
        </p:txBody>
      </p:sp>
      <p:sp>
        <p:nvSpPr>
          <p:cNvPr id="4" name="TextBox 4"/>
          <p:cNvSpPr txBox="1"/>
          <p:nvPr/>
        </p:nvSpPr>
        <p:spPr>
          <a:xfrm>
            <a:off x="1028699" y="3351690"/>
            <a:ext cx="9086099" cy="3385542"/>
          </a:xfrm>
          <a:prstGeom prst="rect">
            <a:avLst/>
          </a:prstGeom>
        </p:spPr>
        <p:txBody>
          <a:bodyPr wrap="square" lIns="0" tIns="0" rIns="0" bIns="0" rtlCol="0" anchor="t">
            <a:spAutoFit/>
          </a:bodyPr>
          <a:lstStyle/>
          <a:p>
            <a:pPr algn="ctr">
              <a:lnSpc>
                <a:spcPts val="26402"/>
              </a:lnSpc>
            </a:pPr>
            <a:r>
              <a:rPr lang="en-US" sz="18858" b="1" dirty="0">
                <a:solidFill>
                  <a:srgbClr val="000000"/>
                </a:solidFill>
                <a:latin typeface="Canva Sans Bold"/>
                <a:ea typeface="Canva Sans Bold"/>
                <a:cs typeface="Canva Sans Bold"/>
                <a:sym typeface="Canva Sans Bold"/>
              </a:rPr>
              <a:t>Testing</a:t>
            </a:r>
          </a:p>
        </p:txBody>
      </p:sp>
      <p:sp>
        <p:nvSpPr>
          <p:cNvPr id="5" name="TextBox 5"/>
          <p:cNvSpPr txBox="1"/>
          <p:nvPr/>
        </p:nvSpPr>
        <p:spPr>
          <a:xfrm>
            <a:off x="1479746" y="6478110"/>
            <a:ext cx="668357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from mind to motion</a:t>
            </a:r>
          </a:p>
        </p:txBody>
      </p:sp>
    </p:spTree>
  </p:cSld>
  <p:clrMapOvr>
    <a:masterClrMapping/>
  </p:clrMapOvr>
  <p:transition spd="slow">
    <p:circl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descr="Upscale Image"/>
          <p:cNvSpPr/>
          <p:nvPr/>
        </p:nvSpPr>
        <p:spPr>
          <a:xfrm>
            <a:off x="0" y="-107678"/>
            <a:ext cx="19255655" cy="10502355"/>
          </a:xfrm>
          <a:custGeom>
            <a:avLst/>
            <a:gdLst/>
            <a:ahLst/>
            <a:cxnLst/>
            <a:rect l="l" t="t" r="r" b="b"/>
            <a:pathLst>
              <a:path w="19255655" h="10502355">
                <a:moveTo>
                  <a:pt x="0" y="0"/>
                </a:moveTo>
                <a:lnTo>
                  <a:pt x="19255655" y="0"/>
                </a:lnTo>
                <a:lnTo>
                  <a:pt x="19255655" y="10502356"/>
                </a:lnTo>
                <a:lnTo>
                  <a:pt x="0" y="10502356"/>
                </a:lnTo>
                <a:lnTo>
                  <a:pt x="0" y="0"/>
                </a:lnTo>
                <a:close/>
              </a:path>
            </a:pathLst>
          </a:custGeom>
          <a:blipFill>
            <a:blip r:embed="rId3"/>
            <a:stretch>
              <a:fillRect/>
            </a:stretch>
          </a:blipFill>
        </p:spPr>
      </p:sp>
      <p:sp>
        <p:nvSpPr>
          <p:cNvPr id="4" name="Freeform 4"/>
          <p:cNvSpPr/>
          <p:nvPr/>
        </p:nvSpPr>
        <p:spPr>
          <a:xfrm>
            <a:off x="10169963" y="2657011"/>
            <a:ext cx="5894646" cy="1805235"/>
          </a:xfrm>
          <a:custGeom>
            <a:avLst/>
            <a:gdLst/>
            <a:ahLst/>
            <a:cxnLst/>
            <a:rect l="l" t="t" r="r" b="b"/>
            <a:pathLst>
              <a:path w="5894646" h="1805235">
                <a:moveTo>
                  <a:pt x="0" y="0"/>
                </a:moveTo>
                <a:lnTo>
                  <a:pt x="5894646" y="0"/>
                </a:lnTo>
                <a:lnTo>
                  <a:pt x="5894646" y="1805235"/>
                </a:lnTo>
                <a:lnTo>
                  <a:pt x="0" y="18052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10537526" y="3064929"/>
            <a:ext cx="5159519" cy="969645"/>
          </a:xfrm>
          <a:prstGeom prst="rect">
            <a:avLst/>
          </a:prstGeom>
        </p:spPr>
        <p:txBody>
          <a:bodyPr lIns="0" tIns="0" rIns="0" bIns="0" rtlCol="0" anchor="t">
            <a:spAutoFit/>
          </a:bodyPr>
          <a:lstStyle/>
          <a:p>
            <a:pPr algn="ctr">
              <a:lnSpc>
                <a:spcPts val="7979"/>
              </a:lnSpc>
              <a:spcBef>
                <a:spcPct val="0"/>
              </a:spcBef>
            </a:pPr>
            <a:r>
              <a:rPr lang="en-US" sz="5699" b="1">
                <a:solidFill>
                  <a:srgbClr val="FFFFFF"/>
                </a:solidFill>
                <a:latin typeface="Montserrat Bold"/>
                <a:ea typeface="Montserrat Bold"/>
                <a:cs typeface="Montserrat Bold"/>
                <a:sym typeface="Montserrat Bold"/>
              </a:rPr>
              <a:t>CONCLUSION</a:t>
            </a:r>
          </a:p>
        </p:txBody>
      </p:sp>
    </p:spTree>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17260897" y="9306313"/>
            <a:ext cx="174200" cy="391105"/>
          </a:xfrm>
          <a:prstGeom prst="rect">
            <a:avLst/>
          </a:prstGeom>
        </p:spPr>
        <p:txBody>
          <a:bodyPr wrap="none" lIns="0" tIns="0" rIns="0" bIns="0" rtlCol="0" anchor="t">
            <a:spAutoFit/>
          </a:bodyPr>
          <a:lstStyle/>
          <a:p>
            <a:pPr algn="ctr">
              <a:lnSpc>
                <a:spcPts val="3079"/>
              </a:lnSpc>
              <a:spcBef>
                <a:spcPct val="0"/>
              </a:spcBef>
            </a:pPr>
            <a:r>
              <a:rPr lang="en-US" sz="2199" b="1">
                <a:solidFill>
                  <a:srgbClr val="000000"/>
                </a:solidFill>
                <a:latin typeface="Montserrat Bold"/>
                <a:ea typeface="Montserrat Bold"/>
                <a:cs typeface="Montserrat Bold"/>
                <a:sym typeface="Montserrat Bold"/>
              </a:rPr>
              <a:t>7</a:t>
            </a:r>
          </a:p>
        </p:txBody>
      </p:sp>
      <p:sp>
        <p:nvSpPr>
          <p:cNvPr id="4" name="TextBox 4"/>
          <p:cNvSpPr txBox="1"/>
          <p:nvPr/>
        </p:nvSpPr>
        <p:spPr>
          <a:xfrm>
            <a:off x="324642" y="1719338"/>
            <a:ext cx="17638716" cy="1661795"/>
          </a:xfrm>
          <a:prstGeom prst="rect">
            <a:avLst/>
          </a:prstGeom>
        </p:spPr>
        <p:txBody>
          <a:bodyPr lIns="0" tIns="0" rIns="0" bIns="0" rtlCol="0" anchor="t">
            <a:spAutoFit/>
          </a:bodyPr>
          <a:lstStyle/>
          <a:p>
            <a:pPr algn="just">
              <a:lnSpc>
                <a:spcPts val="4479"/>
              </a:lnSpc>
              <a:spcBef>
                <a:spcPct val="0"/>
              </a:spcBef>
            </a:pPr>
            <a:r>
              <a:rPr lang="en-US" sz="3199">
                <a:solidFill>
                  <a:srgbClr val="000000"/>
                </a:solidFill>
                <a:latin typeface="Montserrat"/>
                <a:ea typeface="Montserrat"/>
                <a:cs typeface="Montserrat"/>
                <a:sym typeface="Montserrat"/>
              </a:rPr>
              <a:t>Key advantage of the system is that it does not require training or user-specific calibration, unlike machine learning-based approaches which depend heavily on personalized data. It increases accessibility and makes the solution more practical .</a:t>
            </a:r>
          </a:p>
        </p:txBody>
      </p:sp>
      <p:sp>
        <p:nvSpPr>
          <p:cNvPr id="5" name="TextBox 5"/>
          <p:cNvSpPr txBox="1"/>
          <p:nvPr/>
        </p:nvSpPr>
        <p:spPr>
          <a:xfrm>
            <a:off x="486963" y="829750"/>
            <a:ext cx="11308196" cy="580405"/>
          </a:xfrm>
          <a:prstGeom prst="rect">
            <a:avLst/>
          </a:prstGeom>
        </p:spPr>
        <p:txBody>
          <a:bodyPr lIns="0" tIns="0" rIns="0" bIns="0" rtlCol="0" anchor="t">
            <a:spAutoFit/>
          </a:bodyPr>
          <a:lstStyle/>
          <a:p>
            <a:pPr algn="l">
              <a:lnSpc>
                <a:spcPts val="4759"/>
              </a:lnSpc>
              <a:spcBef>
                <a:spcPct val="0"/>
              </a:spcBef>
            </a:pPr>
            <a:r>
              <a:rPr lang="en-US" sz="3399" b="1">
                <a:solidFill>
                  <a:srgbClr val="000000"/>
                </a:solidFill>
                <a:latin typeface="Montserrat Bold"/>
                <a:ea typeface="Montserrat Bold"/>
                <a:cs typeface="Montserrat Bold"/>
                <a:sym typeface="Montserrat Bold"/>
              </a:rPr>
              <a:t>2-Accessibility Without Personalization:</a:t>
            </a:r>
          </a:p>
        </p:txBody>
      </p:sp>
      <p:grpSp>
        <p:nvGrpSpPr>
          <p:cNvPr id="6" name="Group 6"/>
          <p:cNvGrpSpPr/>
          <p:nvPr/>
        </p:nvGrpSpPr>
        <p:grpSpPr>
          <a:xfrm>
            <a:off x="9732384" y="4007790"/>
            <a:ext cx="5117064" cy="5671268"/>
            <a:chOff x="0" y="0"/>
            <a:chExt cx="660400" cy="731925"/>
          </a:xfrm>
        </p:grpSpPr>
        <p:sp>
          <p:nvSpPr>
            <p:cNvPr id="7" name="Freeform 7"/>
            <p:cNvSpPr/>
            <p:nvPr/>
          </p:nvSpPr>
          <p:spPr>
            <a:xfrm>
              <a:off x="0" y="0"/>
              <a:ext cx="660400" cy="731925"/>
            </a:xfrm>
            <a:custGeom>
              <a:avLst/>
              <a:gdLst/>
              <a:ahLst/>
              <a:cxnLst/>
              <a:rect l="l" t="t" r="r" b="b"/>
              <a:pathLst>
                <a:path w="660400" h="731925">
                  <a:moveTo>
                    <a:pt x="220252" y="712856"/>
                  </a:moveTo>
                  <a:cubicBezTo>
                    <a:pt x="254109" y="724369"/>
                    <a:pt x="292600" y="731925"/>
                    <a:pt x="330378" y="731925"/>
                  </a:cubicBezTo>
                  <a:cubicBezTo>
                    <a:pt x="368157" y="731925"/>
                    <a:pt x="404509" y="725448"/>
                    <a:pt x="438009" y="713934"/>
                  </a:cubicBezTo>
                  <a:cubicBezTo>
                    <a:pt x="438723" y="713574"/>
                    <a:pt x="439435" y="713574"/>
                    <a:pt x="440148" y="713215"/>
                  </a:cubicBezTo>
                  <a:cubicBezTo>
                    <a:pt x="565955" y="667160"/>
                    <a:pt x="658618" y="545546"/>
                    <a:pt x="660400" y="405219"/>
                  </a:cubicBezTo>
                  <a:lnTo>
                    <a:pt x="660400" y="0"/>
                  </a:lnTo>
                  <a:lnTo>
                    <a:pt x="0" y="0"/>
                  </a:lnTo>
                  <a:lnTo>
                    <a:pt x="0" y="404918"/>
                  </a:lnTo>
                  <a:cubicBezTo>
                    <a:pt x="1782" y="546265"/>
                    <a:pt x="93019" y="667880"/>
                    <a:pt x="220252" y="712856"/>
                  </a:cubicBezTo>
                  <a:close/>
                </a:path>
              </a:pathLst>
            </a:custGeom>
            <a:blipFill>
              <a:blip r:embed="rId3"/>
              <a:stretch>
                <a:fillRect t="-9559" b="-26121"/>
              </a:stretch>
            </a:blipFill>
          </p:spPr>
        </p:sp>
      </p:grpSp>
      <p:grpSp>
        <p:nvGrpSpPr>
          <p:cNvPr id="8" name="Group 8"/>
          <p:cNvGrpSpPr/>
          <p:nvPr/>
        </p:nvGrpSpPr>
        <p:grpSpPr>
          <a:xfrm>
            <a:off x="3921947" y="4007790"/>
            <a:ext cx="4438228" cy="5462434"/>
            <a:chOff x="0" y="0"/>
            <a:chExt cx="660400" cy="812800"/>
          </a:xfrm>
        </p:grpSpPr>
        <p:sp>
          <p:nvSpPr>
            <p:cNvPr id="9" name="Freeform 9"/>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blipFill>
              <a:blip r:embed="rId4"/>
              <a:stretch>
                <a:fillRect t="-844" b="-14813"/>
              </a:stretch>
            </a:blipFill>
          </p:spPr>
        </p:sp>
      </p:grpSp>
    </p:spTree>
  </p:cSld>
  <p:clrMapOvr>
    <a:masterClrMapping/>
  </p:clrMapOvr>
  <p:transition spd="slow">
    <p:circl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395714" y="2524251"/>
            <a:ext cx="11601927" cy="6157595"/>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Montserrat"/>
                <a:ea typeface="Montserrat"/>
                <a:cs typeface="Montserrat"/>
                <a:sym typeface="Montserrat"/>
              </a:rPr>
              <a:t>The project demonstrates a significant leap forward in assistive technology, offering people with severe motor disabilities a real, hands-free mobility solution</a:t>
            </a:r>
          </a:p>
          <a:p>
            <a:pPr algn="just">
              <a:lnSpc>
                <a:spcPts val="4480"/>
              </a:lnSpc>
            </a:pPr>
            <a:endParaRPr lang="en-US" sz="3200">
              <a:solidFill>
                <a:srgbClr val="000000"/>
              </a:solidFill>
              <a:latin typeface="Montserrat"/>
              <a:ea typeface="Montserrat"/>
              <a:cs typeface="Montserrat"/>
              <a:sym typeface="Montserrat"/>
            </a:endParaRPr>
          </a:p>
          <a:p>
            <a:pPr algn="just">
              <a:lnSpc>
                <a:spcPts val="4480"/>
              </a:lnSpc>
            </a:pPr>
            <a:endParaRPr lang="en-US" sz="3200">
              <a:solidFill>
                <a:srgbClr val="000000"/>
              </a:solidFill>
              <a:latin typeface="Montserrat"/>
              <a:ea typeface="Montserrat"/>
              <a:cs typeface="Montserrat"/>
              <a:sym typeface="Montserrat"/>
            </a:endParaRPr>
          </a:p>
          <a:p>
            <a:pPr marL="690881" lvl="1" indent="-345440" algn="just">
              <a:lnSpc>
                <a:spcPts val="4480"/>
              </a:lnSpc>
              <a:buFont typeface="Arial"/>
              <a:buChar char="•"/>
            </a:pPr>
            <a:r>
              <a:rPr lang="en-US" sz="3200">
                <a:solidFill>
                  <a:srgbClr val="000000"/>
                </a:solidFill>
                <a:latin typeface="Montserrat"/>
                <a:ea typeface="Montserrat"/>
                <a:cs typeface="Montserrat"/>
                <a:sym typeface="Montserrat"/>
              </a:rPr>
              <a:t>With successful testing of EEG signal translation, obstacle avoidance, and user comfort, the wheelchair is both functional and scalable.</a:t>
            </a:r>
          </a:p>
          <a:p>
            <a:pPr algn="just">
              <a:lnSpc>
                <a:spcPts val="4480"/>
              </a:lnSpc>
            </a:pPr>
            <a:endParaRPr lang="en-US" sz="3200">
              <a:solidFill>
                <a:srgbClr val="000000"/>
              </a:solidFill>
              <a:latin typeface="Montserrat"/>
              <a:ea typeface="Montserrat"/>
              <a:cs typeface="Montserrat"/>
              <a:sym typeface="Montserrat"/>
            </a:endParaRPr>
          </a:p>
          <a:p>
            <a:pPr algn="just">
              <a:lnSpc>
                <a:spcPts val="4480"/>
              </a:lnSpc>
            </a:pPr>
            <a:endParaRPr lang="en-US" sz="3200">
              <a:solidFill>
                <a:srgbClr val="000000"/>
              </a:solidFill>
              <a:latin typeface="Montserrat"/>
              <a:ea typeface="Montserrat"/>
              <a:cs typeface="Montserrat"/>
              <a:sym typeface="Montserrat"/>
            </a:endParaRPr>
          </a:p>
          <a:p>
            <a:pPr algn="just">
              <a:lnSpc>
                <a:spcPts val="4480"/>
              </a:lnSpc>
            </a:pPr>
            <a:endParaRPr lang="en-US" sz="3200">
              <a:solidFill>
                <a:srgbClr val="000000"/>
              </a:solidFill>
              <a:latin typeface="Montserrat"/>
              <a:ea typeface="Montserrat"/>
              <a:cs typeface="Montserrat"/>
              <a:sym typeface="Montserrat"/>
            </a:endParaRPr>
          </a:p>
        </p:txBody>
      </p:sp>
      <p:grpSp>
        <p:nvGrpSpPr>
          <p:cNvPr id="4" name="Group 4"/>
          <p:cNvGrpSpPr/>
          <p:nvPr/>
        </p:nvGrpSpPr>
        <p:grpSpPr>
          <a:xfrm>
            <a:off x="6196677" y="126082"/>
            <a:ext cx="5894646" cy="1805235"/>
            <a:chOff x="0" y="0"/>
            <a:chExt cx="7859528" cy="2406980"/>
          </a:xfrm>
        </p:grpSpPr>
        <p:sp>
          <p:nvSpPr>
            <p:cNvPr id="5" name="Freeform 5"/>
            <p:cNvSpPr/>
            <p:nvPr/>
          </p:nvSpPr>
          <p:spPr>
            <a:xfrm>
              <a:off x="0" y="0"/>
              <a:ext cx="7859528" cy="2406980"/>
            </a:xfrm>
            <a:custGeom>
              <a:avLst/>
              <a:gdLst/>
              <a:ahLst/>
              <a:cxnLst/>
              <a:rect l="l" t="t" r="r" b="b"/>
              <a:pathLst>
                <a:path w="7859528" h="2406980">
                  <a:moveTo>
                    <a:pt x="0" y="0"/>
                  </a:moveTo>
                  <a:lnTo>
                    <a:pt x="7859528" y="0"/>
                  </a:lnTo>
                  <a:lnTo>
                    <a:pt x="7859528" y="2406980"/>
                  </a:lnTo>
                  <a:lnTo>
                    <a:pt x="0" y="24069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TextBox 6"/>
            <p:cNvSpPr txBox="1"/>
            <p:nvPr/>
          </p:nvSpPr>
          <p:spPr>
            <a:xfrm>
              <a:off x="851800" y="588340"/>
              <a:ext cx="6155928" cy="1129030"/>
            </a:xfrm>
            <a:prstGeom prst="rect">
              <a:avLst/>
            </a:prstGeom>
          </p:spPr>
          <p:txBody>
            <a:bodyPr lIns="0" tIns="0" rIns="0" bIns="0" rtlCol="0" anchor="t">
              <a:spAutoFit/>
            </a:bodyPr>
            <a:lstStyle/>
            <a:p>
              <a:pPr algn="ctr">
                <a:lnSpc>
                  <a:spcPts val="7139"/>
                </a:lnSpc>
                <a:spcBef>
                  <a:spcPct val="0"/>
                </a:spcBef>
              </a:pPr>
              <a:r>
                <a:rPr lang="en-US" sz="5100" b="1">
                  <a:solidFill>
                    <a:srgbClr val="000000"/>
                  </a:solidFill>
                  <a:latin typeface="Montserrat Bold"/>
                  <a:ea typeface="Montserrat Bold"/>
                  <a:cs typeface="Montserrat Bold"/>
                  <a:sym typeface="Montserrat Bold"/>
                </a:rPr>
                <a:t>CONCLUSION</a:t>
              </a:r>
            </a:p>
          </p:txBody>
        </p:sp>
      </p:grpSp>
      <p:sp>
        <p:nvSpPr>
          <p:cNvPr id="7" name="Freeform 7"/>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5">
              <a:alphaModFix amt="24000"/>
            </a:blip>
            <a:stretch>
              <a:fillRect/>
            </a:stretch>
          </a:blipFill>
        </p:spPr>
      </p:sp>
      <p:sp>
        <p:nvSpPr>
          <p:cNvPr id="8" name="Freeform 8"/>
          <p:cNvSpPr/>
          <p:nvPr/>
        </p:nvSpPr>
        <p:spPr>
          <a:xfrm>
            <a:off x="11997640" y="1336534"/>
            <a:ext cx="5710449" cy="7613932"/>
          </a:xfrm>
          <a:custGeom>
            <a:avLst/>
            <a:gdLst/>
            <a:ahLst/>
            <a:cxnLst/>
            <a:rect l="l" t="t" r="r" b="b"/>
            <a:pathLst>
              <a:path w="5710449" h="7613932">
                <a:moveTo>
                  <a:pt x="0" y="0"/>
                </a:moveTo>
                <a:lnTo>
                  <a:pt x="5710450" y="0"/>
                </a:lnTo>
                <a:lnTo>
                  <a:pt x="5710450" y="7613932"/>
                </a:lnTo>
                <a:lnTo>
                  <a:pt x="0" y="7613932"/>
                </a:lnTo>
                <a:lnTo>
                  <a:pt x="0" y="0"/>
                </a:lnTo>
                <a:close/>
              </a:path>
            </a:pathLst>
          </a:custGeom>
          <a:blipFill>
            <a:blip r:embed="rId6"/>
            <a:stretch>
              <a:fillRect l="-19212" t="-29132" r="-20575" b="-10655"/>
            </a:stretch>
          </a:blipFill>
        </p:spPr>
      </p:sp>
      <p:sp>
        <p:nvSpPr>
          <p:cNvPr id="9" name="TextBox 9"/>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73</a:t>
            </a:r>
          </a:p>
        </p:txBody>
      </p:sp>
    </p:spTree>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62" r="-1562"/>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stretch>
              <a:fillRect/>
            </a:stretch>
          </a:blipFill>
        </p:spPr>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74</a:t>
            </a:r>
          </a:p>
        </p:txBody>
      </p:sp>
    </p:spTree>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252570" y="2657561"/>
            <a:ext cx="11132903" cy="4566666"/>
          </a:xfrm>
          <a:prstGeom prst="rect">
            <a:avLst/>
          </a:prstGeom>
        </p:spPr>
        <p:txBody>
          <a:bodyPr lIns="0" tIns="0" rIns="0" bIns="0" rtlCol="0" anchor="t">
            <a:spAutoFit/>
          </a:bodyPr>
          <a:lstStyle/>
          <a:p>
            <a:pPr marL="777240" lvl="1" indent="-388620" algn="just">
              <a:lnSpc>
                <a:spcPts val="5040"/>
              </a:lnSpc>
              <a:buFont typeface="Arial"/>
              <a:buChar char="•"/>
            </a:pPr>
            <a:r>
              <a:rPr lang="en-US" sz="3600" b="1">
                <a:solidFill>
                  <a:srgbClr val="000000"/>
                </a:solidFill>
                <a:latin typeface="Montserrat Bold"/>
                <a:ea typeface="Montserrat Bold"/>
                <a:cs typeface="Montserrat Bold"/>
                <a:sym typeface="Montserrat Bold"/>
              </a:rPr>
              <a:t>Healthcare Sensors Integration:</a:t>
            </a:r>
            <a:r>
              <a:rPr lang="en-US" sz="3600">
                <a:solidFill>
                  <a:srgbClr val="000000"/>
                </a:solidFill>
                <a:latin typeface="Montserrat"/>
                <a:ea typeface="Montserrat"/>
                <a:cs typeface="Montserrat"/>
                <a:sym typeface="Montserrat"/>
              </a:rPr>
              <a:t> We aim to incorporate health-monitoring sensors such as heart rate monitors, body temperature sensors, and pulse oximeters. These will help in detecting fatigue, stress, or medical emergencies while using the chair.</a:t>
            </a:r>
          </a:p>
          <a:p>
            <a:pPr algn="just">
              <a:lnSpc>
                <a:spcPts val="6984"/>
              </a:lnSpc>
            </a:pPr>
            <a:endParaRPr lang="en-US" sz="3600">
              <a:solidFill>
                <a:srgbClr val="000000"/>
              </a:solidFill>
              <a:latin typeface="Montserrat"/>
              <a:ea typeface="Montserrat"/>
              <a:cs typeface="Montserrat"/>
              <a:sym typeface="Montserrat"/>
            </a:endParaRPr>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75</a:t>
            </a:r>
          </a:p>
        </p:txBody>
      </p:sp>
      <p:grpSp>
        <p:nvGrpSpPr>
          <p:cNvPr id="5" name="Group 5"/>
          <p:cNvGrpSpPr/>
          <p:nvPr/>
        </p:nvGrpSpPr>
        <p:grpSpPr>
          <a:xfrm>
            <a:off x="6196677" y="126082"/>
            <a:ext cx="5894646" cy="1805235"/>
            <a:chOff x="0" y="0"/>
            <a:chExt cx="7859528" cy="2406980"/>
          </a:xfrm>
        </p:grpSpPr>
        <p:sp>
          <p:nvSpPr>
            <p:cNvPr id="6" name="Freeform 6"/>
            <p:cNvSpPr/>
            <p:nvPr/>
          </p:nvSpPr>
          <p:spPr>
            <a:xfrm>
              <a:off x="0" y="0"/>
              <a:ext cx="7859528" cy="2406980"/>
            </a:xfrm>
            <a:custGeom>
              <a:avLst/>
              <a:gdLst/>
              <a:ahLst/>
              <a:cxnLst/>
              <a:rect l="l" t="t" r="r" b="b"/>
              <a:pathLst>
                <a:path w="7859528" h="2406980">
                  <a:moveTo>
                    <a:pt x="0" y="0"/>
                  </a:moveTo>
                  <a:lnTo>
                    <a:pt x="7859528" y="0"/>
                  </a:lnTo>
                  <a:lnTo>
                    <a:pt x="7859528" y="2406980"/>
                  </a:lnTo>
                  <a:lnTo>
                    <a:pt x="0" y="24069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425900" y="591350"/>
              <a:ext cx="7007728" cy="1129030"/>
            </a:xfrm>
            <a:prstGeom prst="rect">
              <a:avLst/>
            </a:prstGeom>
          </p:spPr>
          <p:txBody>
            <a:bodyPr lIns="0" tIns="0" rIns="0" bIns="0" rtlCol="0" anchor="t">
              <a:spAutoFit/>
            </a:bodyPr>
            <a:lstStyle/>
            <a:p>
              <a:pPr algn="ctr">
                <a:lnSpc>
                  <a:spcPts val="7139"/>
                </a:lnSpc>
                <a:spcBef>
                  <a:spcPct val="0"/>
                </a:spcBef>
              </a:pPr>
              <a:r>
                <a:rPr lang="en-US" sz="5100" b="1">
                  <a:solidFill>
                    <a:srgbClr val="000000"/>
                  </a:solidFill>
                  <a:latin typeface="Montserrat Bold"/>
                  <a:ea typeface="Montserrat Bold"/>
                  <a:cs typeface="Montserrat Bold"/>
                  <a:sym typeface="Montserrat Bold"/>
                </a:rPr>
                <a:t>FUTURE WORK </a:t>
              </a:r>
            </a:p>
          </p:txBody>
        </p:sp>
      </p:grpSp>
      <p:sp>
        <p:nvSpPr>
          <p:cNvPr id="8" name="Freeform 8"/>
          <p:cNvSpPr/>
          <p:nvPr/>
        </p:nvSpPr>
        <p:spPr>
          <a:xfrm>
            <a:off x="12091323" y="1931318"/>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5"/>
            <a:stretch>
              <a:fillRect/>
            </a:stretch>
          </a:blipFill>
        </p:spPr>
      </p:sp>
      <p:sp>
        <p:nvSpPr>
          <p:cNvPr id="9" name="Freeform 9"/>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24000"/>
            </a:blip>
            <a:stretch>
              <a:fillRect/>
            </a:stretch>
          </a:blipFill>
        </p:spPr>
      </p:sp>
    </p:spTree>
  </p:cSld>
  <p:clrMapOvr>
    <a:masterClrMapping/>
  </p:clrMapOvr>
  <p:transition spd="slow">
    <p:cove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6196677" y="126082"/>
            <a:ext cx="5894646" cy="1805235"/>
            <a:chOff x="0" y="0"/>
            <a:chExt cx="7859528" cy="2406980"/>
          </a:xfrm>
        </p:grpSpPr>
        <p:sp>
          <p:nvSpPr>
            <p:cNvPr id="4" name="Freeform 4"/>
            <p:cNvSpPr/>
            <p:nvPr/>
          </p:nvSpPr>
          <p:spPr>
            <a:xfrm>
              <a:off x="0" y="0"/>
              <a:ext cx="7859528" cy="2406980"/>
            </a:xfrm>
            <a:custGeom>
              <a:avLst/>
              <a:gdLst/>
              <a:ahLst/>
              <a:cxnLst/>
              <a:rect l="l" t="t" r="r" b="b"/>
              <a:pathLst>
                <a:path w="7859528" h="2406980">
                  <a:moveTo>
                    <a:pt x="0" y="0"/>
                  </a:moveTo>
                  <a:lnTo>
                    <a:pt x="7859528" y="0"/>
                  </a:lnTo>
                  <a:lnTo>
                    <a:pt x="7859528" y="2406980"/>
                  </a:lnTo>
                  <a:lnTo>
                    <a:pt x="0" y="24069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425900" y="591350"/>
              <a:ext cx="7007728" cy="1129030"/>
            </a:xfrm>
            <a:prstGeom prst="rect">
              <a:avLst/>
            </a:prstGeom>
          </p:spPr>
          <p:txBody>
            <a:bodyPr lIns="0" tIns="0" rIns="0" bIns="0" rtlCol="0" anchor="t">
              <a:spAutoFit/>
            </a:bodyPr>
            <a:lstStyle/>
            <a:p>
              <a:pPr algn="ctr">
                <a:lnSpc>
                  <a:spcPts val="7139"/>
                </a:lnSpc>
                <a:spcBef>
                  <a:spcPct val="0"/>
                </a:spcBef>
              </a:pPr>
              <a:r>
                <a:rPr lang="en-US" sz="5100" b="1">
                  <a:solidFill>
                    <a:srgbClr val="000000"/>
                  </a:solidFill>
                  <a:latin typeface="Montserrat Bold"/>
                  <a:ea typeface="Montserrat Bold"/>
                  <a:cs typeface="Montserrat Bold"/>
                  <a:sym typeface="Montserrat Bold"/>
                </a:rPr>
                <a:t>FUTURE WORK </a:t>
              </a:r>
            </a:p>
          </p:txBody>
        </p:sp>
      </p:grpSp>
      <p:sp>
        <p:nvSpPr>
          <p:cNvPr id="6" name="Freeform 6"/>
          <p:cNvSpPr/>
          <p:nvPr/>
        </p:nvSpPr>
        <p:spPr>
          <a:xfrm>
            <a:off x="10027722" y="2343876"/>
            <a:ext cx="7231578" cy="5306604"/>
          </a:xfrm>
          <a:custGeom>
            <a:avLst/>
            <a:gdLst/>
            <a:ahLst/>
            <a:cxnLst/>
            <a:rect l="l" t="t" r="r" b="b"/>
            <a:pathLst>
              <a:path w="7231578" h="5306604">
                <a:moveTo>
                  <a:pt x="0" y="0"/>
                </a:moveTo>
                <a:lnTo>
                  <a:pt x="7231578" y="0"/>
                </a:lnTo>
                <a:lnTo>
                  <a:pt x="7231578" y="5306604"/>
                </a:lnTo>
                <a:lnTo>
                  <a:pt x="0" y="5306604"/>
                </a:lnTo>
                <a:lnTo>
                  <a:pt x="0" y="0"/>
                </a:lnTo>
                <a:close/>
              </a:path>
            </a:pathLst>
          </a:custGeom>
          <a:blipFill>
            <a:blip r:embed="rId5"/>
            <a:stretch>
              <a:fillRect l="-29087" r="-5556"/>
            </a:stretch>
          </a:blipFill>
        </p:spPr>
      </p:sp>
      <p:sp>
        <p:nvSpPr>
          <p:cNvPr id="7" name="TextBox 7"/>
          <p:cNvSpPr txBox="1"/>
          <p:nvPr/>
        </p:nvSpPr>
        <p:spPr>
          <a:xfrm>
            <a:off x="417164" y="2569845"/>
            <a:ext cx="8726836" cy="5080635"/>
          </a:xfrm>
          <a:prstGeom prst="rect">
            <a:avLst/>
          </a:prstGeom>
        </p:spPr>
        <p:txBody>
          <a:bodyPr lIns="0" tIns="0" rIns="0" bIns="0" rtlCol="0" anchor="t">
            <a:spAutoFit/>
          </a:bodyPr>
          <a:lstStyle/>
          <a:p>
            <a:pPr algn="just">
              <a:lnSpc>
                <a:spcPts val="5040"/>
              </a:lnSpc>
            </a:pPr>
            <a:endParaRPr/>
          </a:p>
          <a:p>
            <a:pPr marL="777240" lvl="1" indent="-388620" algn="just">
              <a:lnSpc>
                <a:spcPts val="5040"/>
              </a:lnSpc>
              <a:buFont typeface="Arial"/>
              <a:buChar char="•"/>
            </a:pPr>
            <a:r>
              <a:rPr lang="en-US" sz="3600" b="1">
                <a:solidFill>
                  <a:srgbClr val="000000"/>
                </a:solidFill>
                <a:latin typeface="Montserrat Bold"/>
                <a:ea typeface="Montserrat Bold"/>
                <a:cs typeface="Montserrat Bold"/>
                <a:sym typeface="Montserrat Bold"/>
              </a:rPr>
              <a:t>GPS Navigation System: </a:t>
            </a:r>
            <a:r>
              <a:rPr lang="en-US" sz="3600">
                <a:solidFill>
                  <a:srgbClr val="000000"/>
                </a:solidFill>
                <a:latin typeface="Montserrat"/>
                <a:ea typeface="Montserrat"/>
                <a:cs typeface="Montserrat"/>
                <a:sym typeface="Montserrat"/>
              </a:rPr>
              <a:t>The future model will feature GPS modules for real-time location tracking and auto-routing, enabling autonomous indoor and outdoor navigation.</a:t>
            </a:r>
          </a:p>
          <a:p>
            <a:pPr algn="just">
              <a:lnSpc>
                <a:spcPts val="5040"/>
              </a:lnSpc>
            </a:pPr>
            <a:endParaRPr lang="en-US" sz="3600">
              <a:solidFill>
                <a:srgbClr val="000000"/>
              </a:solidFill>
              <a:latin typeface="Montserrat"/>
              <a:ea typeface="Montserrat"/>
              <a:cs typeface="Montserrat"/>
              <a:sym typeface="Montserrat"/>
            </a:endParaRPr>
          </a:p>
        </p:txBody>
      </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76</a:t>
            </a:r>
          </a:p>
        </p:txBody>
      </p:sp>
      <p:sp>
        <p:nvSpPr>
          <p:cNvPr id="9" name="Freeform 9"/>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24000"/>
            </a:blip>
            <a:stretch>
              <a:fillRect/>
            </a:stretch>
          </a:blipFill>
        </p:spPr>
      </p:sp>
    </p:spTree>
  </p:cSld>
  <p:clrMapOvr>
    <a:masterClrMapping/>
  </p:clrMapOvr>
  <p:transition spd="slow">
    <p:cove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6196677" y="126082"/>
            <a:ext cx="5894646" cy="1805235"/>
            <a:chOff x="0" y="0"/>
            <a:chExt cx="7859528" cy="2406980"/>
          </a:xfrm>
        </p:grpSpPr>
        <p:sp>
          <p:nvSpPr>
            <p:cNvPr id="4" name="Freeform 4"/>
            <p:cNvSpPr/>
            <p:nvPr/>
          </p:nvSpPr>
          <p:spPr>
            <a:xfrm>
              <a:off x="0" y="0"/>
              <a:ext cx="7859528" cy="2406980"/>
            </a:xfrm>
            <a:custGeom>
              <a:avLst/>
              <a:gdLst/>
              <a:ahLst/>
              <a:cxnLst/>
              <a:rect l="l" t="t" r="r" b="b"/>
              <a:pathLst>
                <a:path w="7859528" h="2406980">
                  <a:moveTo>
                    <a:pt x="0" y="0"/>
                  </a:moveTo>
                  <a:lnTo>
                    <a:pt x="7859528" y="0"/>
                  </a:lnTo>
                  <a:lnTo>
                    <a:pt x="7859528" y="2406980"/>
                  </a:lnTo>
                  <a:lnTo>
                    <a:pt x="0" y="24069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425900" y="591350"/>
              <a:ext cx="7007728" cy="1129030"/>
            </a:xfrm>
            <a:prstGeom prst="rect">
              <a:avLst/>
            </a:prstGeom>
          </p:spPr>
          <p:txBody>
            <a:bodyPr lIns="0" tIns="0" rIns="0" bIns="0" rtlCol="0" anchor="t">
              <a:spAutoFit/>
            </a:bodyPr>
            <a:lstStyle/>
            <a:p>
              <a:pPr algn="ctr">
                <a:lnSpc>
                  <a:spcPts val="7139"/>
                </a:lnSpc>
                <a:spcBef>
                  <a:spcPct val="0"/>
                </a:spcBef>
              </a:pPr>
              <a:r>
                <a:rPr lang="en-US" sz="5100" b="1">
                  <a:solidFill>
                    <a:srgbClr val="000000"/>
                  </a:solidFill>
                  <a:latin typeface="Montserrat Bold"/>
                  <a:ea typeface="Montserrat Bold"/>
                  <a:cs typeface="Montserrat Bold"/>
                  <a:sym typeface="Montserrat Bold"/>
                </a:rPr>
                <a:t>FUTURE WORK </a:t>
              </a:r>
            </a:p>
          </p:txBody>
        </p:sp>
      </p:grpSp>
      <p:sp>
        <p:nvSpPr>
          <p:cNvPr id="6" name="Freeform 6"/>
          <p:cNvSpPr/>
          <p:nvPr/>
        </p:nvSpPr>
        <p:spPr>
          <a:xfrm>
            <a:off x="11404997" y="1738200"/>
            <a:ext cx="6000967" cy="6810601"/>
          </a:xfrm>
          <a:custGeom>
            <a:avLst/>
            <a:gdLst/>
            <a:ahLst/>
            <a:cxnLst/>
            <a:rect l="l" t="t" r="r" b="b"/>
            <a:pathLst>
              <a:path w="6000967" h="6810601">
                <a:moveTo>
                  <a:pt x="0" y="0"/>
                </a:moveTo>
                <a:lnTo>
                  <a:pt x="6000966" y="0"/>
                </a:lnTo>
                <a:lnTo>
                  <a:pt x="6000966" y="6810600"/>
                </a:lnTo>
                <a:lnTo>
                  <a:pt x="0" y="6810600"/>
                </a:lnTo>
                <a:lnTo>
                  <a:pt x="0" y="0"/>
                </a:lnTo>
                <a:close/>
              </a:path>
            </a:pathLst>
          </a:custGeom>
          <a:blipFill>
            <a:blip r:embed="rId5"/>
            <a:stretch>
              <a:fillRect l="-28830" t="-15845" r="-16925" b="-12582"/>
            </a:stretch>
          </a:blipFill>
        </p:spPr>
      </p:sp>
      <p:sp>
        <p:nvSpPr>
          <p:cNvPr id="7" name="TextBox 7"/>
          <p:cNvSpPr txBox="1"/>
          <p:nvPr/>
        </p:nvSpPr>
        <p:spPr>
          <a:xfrm>
            <a:off x="821090" y="3208020"/>
            <a:ext cx="9286854" cy="3804285"/>
          </a:xfrm>
          <a:prstGeom prst="rect">
            <a:avLst/>
          </a:prstGeom>
        </p:spPr>
        <p:txBody>
          <a:bodyPr lIns="0" tIns="0" rIns="0" bIns="0" rtlCol="0" anchor="t">
            <a:spAutoFit/>
          </a:bodyPr>
          <a:lstStyle/>
          <a:p>
            <a:pPr marL="777240" lvl="1" indent="-388620" algn="l">
              <a:lnSpc>
                <a:spcPts val="5040"/>
              </a:lnSpc>
              <a:buFont typeface="Arial"/>
              <a:buChar char="•"/>
            </a:pPr>
            <a:r>
              <a:rPr lang="en-US" sz="3600" b="1">
                <a:solidFill>
                  <a:srgbClr val="000000"/>
                </a:solidFill>
                <a:latin typeface="Montserrat Bold"/>
                <a:ea typeface="Montserrat Bold"/>
                <a:cs typeface="Montserrat Bold"/>
                <a:sym typeface="Montserrat Bold"/>
              </a:rPr>
              <a:t>Mobile App Connectivity: </a:t>
            </a:r>
          </a:p>
          <a:p>
            <a:pPr algn="just">
              <a:lnSpc>
                <a:spcPts val="5040"/>
              </a:lnSpc>
            </a:pPr>
            <a:r>
              <a:rPr lang="en-US" sz="3600">
                <a:solidFill>
                  <a:srgbClr val="000000"/>
                </a:solidFill>
                <a:latin typeface="Montserrat"/>
                <a:ea typeface="Montserrat"/>
                <a:cs typeface="Montserrat"/>
                <a:sym typeface="Montserrat"/>
              </a:rPr>
              <a:t>A dedicated app will be developed to allow remote monitoring, caregiver alerts, and control features through smartphones.</a:t>
            </a:r>
          </a:p>
          <a:p>
            <a:pPr algn="just">
              <a:lnSpc>
                <a:spcPts val="5040"/>
              </a:lnSpc>
            </a:pPr>
            <a:endParaRPr lang="en-US" sz="3600">
              <a:solidFill>
                <a:srgbClr val="000000"/>
              </a:solidFill>
              <a:latin typeface="Montserrat"/>
              <a:ea typeface="Montserrat"/>
              <a:cs typeface="Montserrat"/>
              <a:sym typeface="Montserrat"/>
            </a:endParaRPr>
          </a:p>
        </p:txBody>
      </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77</a:t>
            </a:r>
          </a:p>
        </p:txBody>
      </p:sp>
      <p:sp>
        <p:nvSpPr>
          <p:cNvPr id="9" name="Freeform 9"/>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24000"/>
            </a:blip>
            <a:stretch>
              <a:fillRect/>
            </a:stretch>
          </a:blipFill>
        </p:spPr>
      </p:sp>
    </p:spTree>
  </p:cSld>
  <p:clrMapOvr>
    <a:masterClrMapping/>
  </p:clrMapOvr>
  <p:transition spd="slow">
    <p:cove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6196677" y="126082"/>
            <a:ext cx="5894646" cy="1805235"/>
            <a:chOff x="0" y="0"/>
            <a:chExt cx="7859528" cy="2406980"/>
          </a:xfrm>
        </p:grpSpPr>
        <p:sp>
          <p:nvSpPr>
            <p:cNvPr id="4" name="Freeform 4"/>
            <p:cNvSpPr/>
            <p:nvPr/>
          </p:nvSpPr>
          <p:spPr>
            <a:xfrm>
              <a:off x="0" y="0"/>
              <a:ext cx="7859528" cy="2406980"/>
            </a:xfrm>
            <a:custGeom>
              <a:avLst/>
              <a:gdLst/>
              <a:ahLst/>
              <a:cxnLst/>
              <a:rect l="l" t="t" r="r" b="b"/>
              <a:pathLst>
                <a:path w="7859528" h="2406980">
                  <a:moveTo>
                    <a:pt x="0" y="0"/>
                  </a:moveTo>
                  <a:lnTo>
                    <a:pt x="7859528" y="0"/>
                  </a:lnTo>
                  <a:lnTo>
                    <a:pt x="7859528" y="2406980"/>
                  </a:lnTo>
                  <a:lnTo>
                    <a:pt x="0" y="24069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425900" y="591350"/>
              <a:ext cx="7007728" cy="1129030"/>
            </a:xfrm>
            <a:prstGeom prst="rect">
              <a:avLst/>
            </a:prstGeom>
          </p:spPr>
          <p:txBody>
            <a:bodyPr lIns="0" tIns="0" rIns="0" bIns="0" rtlCol="0" anchor="t">
              <a:spAutoFit/>
            </a:bodyPr>
            <a:lstStyle/>
            <a:p>
              <a:pPr algn="ctr">
                <a:lnSpc>
                  <a:spcPts val="7139"/>
                </a:lnSpc>
                <a:spcBef>
                  <a:spcPct val="0"/>
                </a:spcBef>
              </a:pPr>
              <a:r>
                <a:rPr lang="en-US" sz="5100" b="1">
                  <a:solidFill>
                    <a:srgbClr val="000000"/>
                  </a:solidFill>
                  <a:latin typeface="Montserrat Bold"/>
                  <a:ea typeface="Montserrat Bold"/>
                  <a:cs typeface="Montserrat Bold"/>
                  <a:sym typeface="Montserrat Bold"/>
                </a:rPr>
                <a:t>FUTURE WORK </a:t>
              </a:r>
            </a:p>
          </p:txBody>
        </p:sp>
      </p:grpSp>
      <p:sp>
        <p:nvSpPr>
          <p:cNvPr id="6" name="Freeform 6"/>
          <p:cNvSpPr/>
          <p:nvPr/>
        </p:nvSpPr>
        <p:spPr>
          <a:xfrm>
            <a:off x="10671340" y="2495579"/>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5"/>
            <a:stretch>
              <a:fillRect/>
            </a:stretch>
          </a:blipFill>
        </p:spPr>
      </p:sp>
      <p:sp>
        <p:nvSpPr>
          <p:cNvPr id="7" name="TextBox 7"/>
          <p:cNvSpPr txBox="1"/>
          <p:nvPr/>
        </p:nvSpPr>
        <p:spPr>
          <a:xfrm>
            <a:off x="232622" y="3208020"/>
            <a:ext cx="9977363" cy="3804285"/>
          </a:xfrm>
          <a:prstGeom prst="rect">
            <a:avLst/>
          </a:prstGeom>
        </p:spPr>
        <p:txBody>
          <a:bodyPr lIns="0" tIns="0" rIns="0" bIns="0" rtlCol="0" anchor="t">
            <a:spAutoFit/>
          </a:bodyPr>
          <a:lstStyle/>
          <a:p>
            <a:pPr marL="777240" lvl="1" indent="-388620" algn="l">
              <a:lnSpc>
                <a:spcPts val="5040"/>
              </a:lnSpc>
              <a:buFont typeface="Arial"/>
              <a:buChar char="•"/>
            </a:pPr>
            <a:r>
              <a:rPr lang="en-US" sz="3600" b="1">
                <a:solidFill>
                  <a:srgbClr val="000000"/>
                </a:solidFill>
                <a:latin typeface="Montserrat Bold"/>
                <a:ea typeface="Montserrat Bold"/>
                <a:cs typeface="Montserrat Bold"/>
                <a:sym typeface="Montserrat Bold"/>
              </a:rPr>
              <a:t>Artificial Intelligence (AI) Integration:</a:t>
            </a:r>
            <a:r>
              <a:rPr lang="en-US" sz="3600">
                <a:solidFill>
                  <a:srgbClr val="000000"/>
                </a:solidFill>
                <a:latin typeface="Montserrat"/>
                <a:ea typeface="Montserrat"/>
                <a:cs typeface="Montserrat"/>
                <a:sym typeface="Montserrat"/>
              </a:rPr>
              <a:t> Machine learning models will be trained on user behavior to adapt the chair’s response, personalize performance, and reduce false triggers.</a:t>
            </a:r>
          </a:p>
          <a:p>
            <a:pPr algn="just">
              <a:lnSpc>
                <a:spcPts val="5040"/>
              </a:lnSpc>
            </a:pPr>
            <a:endParaRPr lang="en-US" sz="3600">
              <a:solidFill>
                <a:srgbClr val="000000"/>
              </a:solidFill>
              <a:latin typeface="Montserrat"/>
              <a:ea typeface="Montserrat"/>
              <a:cs typeface="Montserrat"/>
              <a:sym typeface="Montserrat"/>
            </a:endParaRPr>
          </a:p>
        </p:txBody>
      </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78</a:t>
            </a:r>
          </a:p>
        </p:txBody>
      </p:sp>
      <p:sp>
        <p:nvSpPr>
          <p:cNvPr id="9" name="Freeform 9"/>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6">
              <a:alphaModFix amt="24000"/>
            </a:blip>
            <a:stretch>
              <a:fillRect/>
            </a:stretch>
          </a:blipFill>
        </p:spPr>
      </p:sp>
    </p:spTree>
  </p:cSld>
  <p:clrMapOvr>
    <a:masterClrMapping/>
  </p:clrMapOvr>
  <p:transition spd="slow">
    <p:cove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4291361" y="426090"/>
            <a:ext cx="9705277" cy="539115"/>
          </a:xfrm>
          <a:prstGeom prst="rect">
            <a:avLst/>
          </a:prstGeom>
        </p:spPr>
        <p:txBody>
          <a:bodyPr lIns="0" tIns="0" rIns="0" bIns="0" rtlCol="0" anchor="t">
            <a:spAutoFit/>
          </a:bodyPr>
          <a:lstStyle/>
          <a:p>
            <a:pPr algn="ctr">
              <a:lnSpc>
                <a:spcPts val="3840"/>
              </a:lnSpc>
            </a:pPr>
            <a:r>
              <a:rPr lang="en-US" sz="4800" b="1">
                <a:solidFill>
                  <a:srgbClr val="252930"/>
                </a:solidFill>
                <a:latin typeface="Montserrat Bold"/>
                <a:ea typeface="Montserrat Bold"/>
                <a:cs typeface="Montserrat Bold"/>
                <a:sym typeface="Montserrat Bold"/>
              </a:rPr>
              <a:t>REFERENCE</a:t>
            </a:r>
          </a:p>
        </p:txBody>
      </p:sp>
      <p:sp>
        <p:nvSpPr>
          <p:cNvPr id="4" name="TextBox 4"/>
          <p:cNvSpPr txBox="1"/>
          <p:nvPr/>
        </p:nvSpPr>
        <p:spPr>
          <a:xfrm>
            <a:off x="835694" y="1506922"/>
            <a:ext cx="17452306" cy="8486140"/>
          </a:xfrm>
          <a:prstGeom prst="rect">
            <a:avLst/>
          </a:prstGeom>
        </p:spPr>
        <p:txBody>
          <a:bodyPr lIns="0" tIns="0" rIns="0" bIns="0" rtlCol="0" anchor="t">
            <a:spAutoFit/>
          </a:bodyPr>
          <a:lstStyle/>
          <a:p>
            <a:pPr algn="l">
              <a:lnSpc>
                <a:spcPts val="4759"/>
              </a:lnSpc>
              <a:spcBef>
                <a:spcPct val="0"/>
              </a:spcBef>
            </a:pPr>
            <a:r>
              <a:rPr lang="en-US" sz="3399" b="1">
                <a:solidFill>
                  <a:srgbClr val="252930"/>
                </a:solidFill>
                <a:latin typeface="Montserrat Bold"/>
                <a:ea typeface="Montserrat Bold"/>
                <a:cs typeface="Montserrat Bold"/>
                <a:sym typeface="Montserrat Bold"/>
              </a:rPr>
              <a:t>1</a:t>
            </a:r>
            <a:r>
              <a:rPr lang="en-US" sz="3399">
                <a:solidFill>
                  <a:srgbClr val="252930"/>
                </a:solidFill>
                <a:latin typeface="Montserrat"/>
                <a:ea typeface="Montserrat"/>
                <a:cs typeface="Montserrat"/>
                <a:sym typeface="Montserrat"/>
              </a:rPr>
              <a:t>. </a:t>
            </a:r>
            <a:r>
              <a:rPr lang="en-US" sz="3399" b="1">
                <a:solidFill>
                  <a:srgbClr val="252930"/>
                </a:solidFill>
                <a:latin typeface="Montserrat Bold"/>
                <a:ea typeface="Montserrat Bold"/>
                <a:cs typeface="Montserrat Bold"/>
                <a:sym typeface="Montserrat Bold"/>
              </a:rPr>
              <a:t>Niedermeyer, E., &amp; da Silva, F. L. (2004). </a:t>
            </a:r>
            <a:r>
              <a:rPr lang="en-US" sz="3399">
                <a:solidFill>
                  <a:srgbClr val="252930"/>
                </a:solidFill>
                <a:latin typeface="Montserrat"/>
                <a:ea typeface="Montserrat"/>
                <a:cs typeface="Montserrat"/>
                <a:sym typeface="Montserrat"/>
              </a:rPr>
              <a:t>Electroencephalography: Basic </a:t>
            </a:r>
          </a:p>
          <a:p>
            <a:pPr algn="l">
              <a:lnSpc>
                <a:spcPts val="4759"/>
              </a:lnSpc>
              <a:spcBef>
                <a:spcPct val="0"/>
              </a:spcBef>
            </a:pPr>
            <a:r>
              <a:rPr lang="en-US" sz="3399">
                <a:solidFill>
                  <a:srgbClr val="252930"/>
                </a:solidFill>
                <a:latin typeface="Montserrat"/>
                <a:ea typeface="Montserrat"/>
                <a:cs typeface="Montserrat"/>
                <a:sym typeface="Montserrat"/>
              </a:rPr>
              <a:t>Principles, Clinical Applications, and Related Fields (5th ed.). Lippincott </a:t>
            </a:r>
          </a:p>
          <a:p>
            <a:pPr algn="l">
              <a:lnSpc>
                <a:spcPts val="4759"/>
              </a:lnSpc>
              <a:spcBef>
                <a:spcPct val="0"/>
              </a:spcBef>
            </a:pPr>
            <a:r>
              <a:rPr lang="en-US" sz="3399">
                <a:solidFill>
                  <a:srgbClr val="252930"/>
                </a:solidFill>
                <a:latin typeface="Montserrat"/>
                <a:ea typeface="Montserrat"/>
                <a:cs typeface="Montserrat"/>
                <a:sym typeface="Montserrat"/>
              </a:rPr>
              <a:t>Williams &amp; Wilkins. </a:t>
            </a:r>
          </a:p>
          <a:p>
            <a:pPr algn="l">
              <a:lnSpc>
                <a:spcPts val="4759"/>
              </a:lnSpc>
              <a:spcBef>
                <a:spcPct val="0"/>
              </a:spcBef>
            </a:pPr>
            <a:r>
              <a:rPr lang="en-US" sz="3399">
                <a:solidFill>
                  <a:srgbClr val="252930"/>
                </a:solidFill>
                <a:latin typeface="Montserrat"/>
                <a:ea typeface="Montserrat"/>
                <a:cs typeface="Montserrat"/>
                <a:sym typeface="Montserrat"/>
              </a:rPr>
              <a:t>https://www.wolterskluwer.com/en/solutions/ovid/niedermeyers?electroencephalography-basic-principles-clinical-applications-and-related?fields-8611</a:t>
            </a:r>
          </a:p>
          <a:p>
            <a:pPr algn="l">
              <a:lnSpc>
                <a:spcPts val="2800"/>
              </a:lnSpc>
              <a:spcBef>
                <a:spcPct val="0"/>
              </a:spcBef>
            </a:pPr>
            <a:endParaRPr lang="en-US" sz="3399">
              <a:solidFill>
                <a:srgbClr val="252930"/>
              </a:solidFill>
              <a:latin typeface="Montserrat"/>
              <a:ea typeface="Montserrat"/>
              <a:cs typeface="Montserrat"/>
              <a:sym typeface="Montserrat"/>
            </a:endParaRPr>
          </a:p>
          <a:p>
            <a:pPr algn="l">
              <a:lnSpc>
                <a:spcPts val="4759"/>
              </a:lnSpc>
              <a:spcBef>
                <a:spcPct val="0"/>
              </a:spcBef>
            </a:pPr>
            <a:r>
              <a:rPr lang="en-US" sz="3399" b="1">
                <a:solidFill>
                  <a:srgbClr val="252930"/>
                </a:solidFill>
                <a:latin typeface="Montserrat Bold"/>
                <a:ea typeface="Montserrat Bold"/>
                <a:cs typeface="Montserrat Bold"/>
                <a:sym typeface="Montserrat Bold"/>
              </a:rPr>
              <a:t>2</a:t>
            </a:r>
            <a:r>
              <a:rPr lang="en-US" sz="3399">
                <a:solidFill>
                  <a:srgbClr val="252930"/>
                </a:solidFill>
                <a:latin typeface="Montserrat"/>
                <a:ea typeface="Montserrat"/>
                <a:cs typeface="Montserrat"/>
                <a:sym typeface="Montserrat"/>
              </a:rPr>
              <a:t>.</a:t>
            </a:r>
            <a:r>
              <a:rPr lang="en-US" sz="3399" b="1">
                <a:solidFill>
                  <a:srgbClr val="252930"/>
                </a:solidFill>
                <a:latin typeface="Montserrat Bold"/>
                <a:ea typeface="Montserrat Bold"/>
                <a:cs typeface="Montserrat Bold"/>
                <a:sym typeface="Montserrat Bold"/>
              </a:rPr>
              <a:t> Lebedev, M. A., &amp; Nicolelis, M. A. L. (2006). </a:t>
            </a:r>
            <a:r>
              <a:rPr lang="en-US" sz="3399">
                <a:solidFill>
                  <a:srgbClr val="252930"/>
                </a:solidFill>
                <a:latin typeface="Montserrat"/>
                <a:ea typeface="Montserrat"/>
                <a:cs typeface="Montserrat"/>
                <a:sym typeface="Montserrat"/>
              </a:rPr>
              <a:t>Brain–machine interfaces: Past, </a:t>
            </a:r>
          </a:p>
          <a:p>
            <a:pPr algn="l">
              <a:lnSpc>
                <a:spcPts val="4759"/>
              </a:lnSpc>
              <a:spcBef>
                <a:spcPct val="0"/>
              </a:spcBef>
            </a:pPr>
            <a:r>
              <a:rPr lang="en-US" sz="3399">
                <a:solidFill>
                  <a:srgbClr val="252930"/>
                </a:solidFill>
                <a:latin typeface="Montserrat"/>
                <a:ea typeface="Montserrat"/>
                <a:cs typeface="Montserrat"/>
                <a:sym typeface="Montserrat"/>
              </a:rPr>
              <a:t>present and future. Trends in Neurosciences, 29(9), 536-546. </a:t>
            </a:r>
          </a:p>
          <a:p>
            <a:pPr algn="l">
              <a:lnSpc>
                <a:spcPts val="4759"/>
              </a:lnSpc>
              <a:spcBef>
                <a:spcPct val="0"/>
              </a:spcBef>
            </a:pPr>
            <a:r>
              <a:rPr lang="en-US" sz="3399">
                <a:solidFill>
                  <a:srgbClr val="252930"/>
                </a:solidFill>
                <a:latin typeface="Montserrat"/>
                <a:ea typeface="Montserrat"/>
                <a:cs typeface="Montserrat"/>
                <a:sym typeface="Montserrat"/>
              </a:rPr>
              <a:t>https://pubmed.ncbi.nlm.nih.gov/16859758/</a:t>
            </a:r>
          </a:p>
          <a:p>
            <a:pPr algn="l">
              <a:lnSpc>
                <a:spcPts val="2800"/>
              </a:lnSpc>
              <a:spcBef>
                <a:spcPct val="0"/>
              </a:spcBef>
            </a:pPr>
            <a:endParaRPr lang="en-US" sz="3399">
              <a:solidFill>
                <a:srgbClr val="252930"/>
              </a:solidFill>
              <a:latin typeface="Montserrat"/>
              <a:ea typeface="Montserrat"/>
              <a:cs typeface="Montserrat"/>
              <a:sym typeface="Montserrat"/>
            </a:endParaRPr>
          </a:p>
          <a:p>
            <a:pPr algn="l">
              <a:lnSpc>
                <a:spcPts val="4759"/>
              </a:lnSpc>
              <a:spcBef>
                <a:spcPct val="0"/>
              </a:spcBef>
            </a:pPr>
            <a:r>
              <a:rPr lang="en-US" sz="3399" b="1">
                <a:solidFill>
                  <a:srgbClr val="252930"/>
                </a:solidFill>
                <a:latin typeface="Montserrat Bold"/>
                <a:ea typeface="Montserrat Bold"/>
                <a:cs typeface="Montserrat Bold"/>
                <a:sym typeface="Montserrat Bold"/>
              </a:rPr>
              <a:t>3</a:t>
            </a:r>
            <a:r>
              <a:rPr lang="en-US" sz="3399">
                <a:solidFill>
                  <a:srgbClr val="252930"/>
                </a:solidFill>
                <a:latin typeface="Montserrat"/>
                <a:ea typeface="Montserrat"/>
                <a:cs typeface="Montserrat"/>
                <a:sym typeface="Montserrat"/>
              </a:rPr>
              <a:t>.</a:t>
            </a:r>
            <a:r>
              <a:rPr lang="en-US" sz="3399" b="1">
                <a:solidFill>
                  <a:srgbClr val="252930"/>
                </a:solidFill>
                <a:latin typeface="Montserrat Bold"/>
                <a:ea typeface="Montserrat Bold"/>
                <a:cs typeface="Montserrat Bold"/>
                <a:sym typeface="Montserrat Bold"/>
              </a:rPr>
              <a:t> He, H., Wu, D., &amp; Li, Y. (2016). </a:t>
            </a:r>
            <a:r>
              <a:rPr lang="en-US" sz="3399">
                <a:solidFill>
                  <a:srgbClr val="252930"/>
                </a:solidFill>
                <a:latin typeface="Montserrat"/>
                <a:ea typeface="Montserrat"/>
                <a:cs typeface="Montserrat"/>
                <a:sym typeface="Montserrat"/>
              </a:rPr>
              <a:t>A brain-controlled wheelchair system for </a:t>
            </a:r>
          </a:p>
          <a:p>
            <a:pPr algn="l">
              <a:lnSpc>
                <a:spcPts val="4759"/>
              </a:lnSpc>
              <a:spcBef>
                <a:spcPct val="0"/>
              </a:spcBef>
            </a:pPr>
            <a:r>
              <a:rPr lang="en-US" sz="3399">
                <a:solidFill>
                  <a:srgbClr val="252930"/>
                </a:solidFill>
                <a:latin typeface="Montserrat"/>
                <a:ea typeface="Montserrat"/>
                <a:cs typeface="Montserrat"/>
                <a:sym typeface="Montserrat"/>
              </a:rPr>
              <a:t>disabled people. IEEE Transactions on Biomedical Engineering, 63(10), 2302–</a:t>
            </a:r>
          </a:p>
          <a:p>
            <a:pPr algn="l">
              <a:lnSpc>
                <a:spcPts val="4759"/>
              </a:lnSpc>
              <a:spcBef>
                <a:spcPct val="0"/>
              </a:spcBef>
            </a:pPr>
            <a:r>
              <a:rPr lang="en-US" sz="3399">
                <a:solidFill>
                  <a:srgbClr val="252930"/>
                </a:solidFill>
                <a:latin typeface="Montserrat"/>
                <a:ea typeface="Montserrat"/>
                <a:cs typeface="Montserrat"/>
                <a:sym typeface="Montserrat"/>
              </a:rPr>
              <a:t>2311. </a:t>
            </a:r>
          </a:p>
          <a:p>
            <a:pPr algn="l">
              <a:lnSpc>
                <a:spcPts val="4759"/>
              </a:lnSpc>
              <a:spcBef>
                <a:spcPct val="0"/>
              </a:spcBef>
            </a:pPr>
            <a:r>
              <a:rPr lang="en-US" sz="3399">
                <a:solidFill>
                  <a:srgbClr val="252930"/>
                </a:solidFill>
                <a:latin typeface="Montserrat"/>
                <a:ea typeface="Montserrat"/>
                <a:cs typeface="Montserrat"/>
                <a:sym typeface="Montserrat"/>
              </a:rPr>
              <a:t>https://www.researchgate.net/publication/224137450_A_Brain_Controlled_Wh</a:t>
            </a:r>
          </a:p>
          <a:p>
            <a:pPr algn="l">
              <a:lnSpc>
                <a:spcPts val="4759"/>
              </a:lnSpc>
              <a:spcBef>
                <a:spcPct val="0"/>
              </a:spcBef>
            </a:pPr>
            <a:r>
              <a:rPr lang="en-US" sz="3399">
                <a:solidFill>
                  <a:srgbClr val="252930"/>
                </a:solidFill>
                <a:latin typeface="Montserrat"/>
                <a:ea typeface="Montserrat"/>
                <a:cs typeface="Montserrat"/>
                <a:sym typeface="Montserrat"/>
              </a:rPr>
              <a:t>eelchair_to_Navigate_in_Familiar_Environments</a:t>
            </a:r>
          </a:p>
        </p:txBody>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79</a:t>
            </a:r>
          </a:p>
        </p:txBody>
      </p:sp>
      <p:sp>
        <p:nvSpPr>
          <p:cNvPr id="6" name="Freeform 6"/>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3">
              <a:alphaModFix amt="24000"/>
            </a:blip>
            <a:stretch>
              <a:fillRect/>
            </a:stretch>
          </a:blipFill>
        </p:spPr>
      </p:sp>
    </p:spTree>
  </p:cSld>
  <p:clrMapOvr>
    <a:masterClrMapping/>
  </p:clrMapOvr>
  <p:transition spd="slow">
    <p:cove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477982" y="952500"/>
            <a:ext cx="17810018" cy="9274175"/>
          </a:xfrm>
          <a:prstGeom prst="rect">
            <a:avLst/>
          </a:prstGeom>
        </p:spPr>
        <p:txBody>
          <a:bodyPr lIns="0" tIns="0" rIns="0" bIns="0" rtlCol="0" anchor="t">
            <a:spAutoFit/>
          </a:bodyPr>
          <a:lstStyle/>
          <a:p>
            <a:pPr algn="l">
              <a:lnSpc>
                <a:spcPts val="4900"/>
              </a:lnSpc>
            </a:pPr>
            <a:r>
              <a:rPr lang="en-US" sz="3500" b="1">
                <a:solidFill>
                  <a:srgbClr val="000000"/>
                </a:solidFill>
                <a:latin typeface="Montserrat Bold"/>
                <a:ea typeface="Montserrat Bold"/>
                <a:cs typeface="Montserrat Bold"/>
                <a:sym typeface="Montserrat Bold"/>
              </a:rPr>
              <a:t>4. Zhu, X., Zhang, S., &amp; Zhang, D. (2015).</a:t>
            </a:r>
            <a:r>
              <a:rPr lang="en-US" sz="3500">
                <a:solidFill>
                  <a:srgbClr val="000000"/>
                </a:solidFill>
                <a:latin typeface="Montserrat"/>
                <a:ea typeface="Montserrat"/>
                <a:cs typeface="Montserrat"/>
                <a:sym typeface="Montserrat"/>
              </a:rPr>
              <a:t> A brain-controlled wheelchair using </a:t>
            </a:r>
          </a:p>
          <a:p>
            <a:pPr algn="l">
              <a:lnSpc>
                <a:spcPts val="4900"/>
              </a:lnSpc>
            </a:pPr>
            <a:r>
              <a:rPr lang="en-US" sz="3500">
                <a:solidFill>
                  <a:srgbClr val="000000"/>
                </a:solidFill>
                <a:latin typeface="Montserrat"/>
                <a:ea typeface="Montserrat"/>
                <a:cs typeface="Montserrat"/>
                <a:sym typeface="Montserrat"/>
              </a:rPr>
              <a:t>EEG signals. IEEE Access, 3, 1696-1704. </a:t>
            </a:r>
          </a:p>
          <a:p>
            <a:pPr algn="l">
              <a:lnSpc>
                <a:spcPts val="4900"/>
              </a:lnSpc>
            </a:pPr>
            <a:r>
              <a:rPr lang="en-US" sz="3500">
                <a:solidFill>
                  <a:srgbClr val="000000"/>
                </a:solidFill>
                <a:latin typeface="Montserrat"/>
                <a:ea typeface="Montserrat"/>
                <a:cs typeface="Montserrat"/>
                <a:sym typeface="Montserrat"/>
              </a:rPr>
              <a:t>https://pmc.ncbi.nlm.nih.gov/articles/PMC8473300/</a:t>
            </a:r>
          </a:p>
          <a:p>
            <a:pPr algn="l">
              <a:lnSpc>
                <a:spcPts val="4900"/>
              </a:lnSpc>
            </a:pPr>
            <a:endParaRPr lang="en-US" sz="3500">
              <a:solidFill>
                <a:srgbClr val="000000"/>
              </a:solidFill>
              <a:latin typeface="Montserrat"/>
              <a:ea typeface="Montserrat"/>
              <a:cs typeface="Montserrat"/>
              <a:sym typeface="Montserrat"/>
            </a:endParaRPr>
          </a:p>
          <a:p>
            <a:pPr algn="l">
              <a:lnSpc>
                <a:spcPts val="4900"/>
              </a:lnSpc>
            </a:pPr>
            <a:r>
              <a:rPr lang="en-US" sz="3500" b="1">
                <a:solidFill>
                  <a:srgbClr val="000000"/>
                </a:solidFill>
                <a:latin typeface="Montserrat Bold"/>
                <a:ea typeface="Montserrat Bold"/>
                <a:cs typeface="Montserrat Bold"/>
                <a:sym typeface="Montserrat Bold"/>
              </a:rPr>
              <a:t>5. Liu, Y., Sourina, O., &amp; Tan, J. (2008).</a:t>
            </a:r>
            <a:r>
              <a:rPr lang="en-US" sz="3500">
                <a:solidFill>
                  <a:srgbClr val="000000"/>
                </a:solidFill>
                <a:latin typeface="Montserrat"/>
                <a:ea typeface="Montserrat"/>
                <a:cs typeface="Montserrat"/>
                <a:sym typeface="Montserrat"/>
              </a:rPr>
              <a:t> Real-time EEG neurofeedback for brain–</a:t>
            </a:r>
          </a:p>
          <a:p>
            <a:pPr algn="l">
              <a:lnSpc>
                <a:spcPts val="4900"/>
              </a:lnSpc>
            </a:pPr>
            <a:r>
              <a:rPr lang="en-US" sz="3500">
                <a:solidFill>
                  <a:srgbClr val="000000"/>
                </a:solidFill>
                <a:latin typeface="Montserrat"/>
                <a:ea typeface="Montserrat"/>
                <a:cs typeface="Montserrat"/>
                <a:sym typeface="Montserrat"/>
              </a:rPr>
              <a:t>computer interface. Proceedings of the International Conference on Computer </a:t>
            </a:r>
          </a:p>
          <a:p>
            <a:pPr algn="l">
              <a:lnSpc>
                <a:spcPts val="4900"/>
              </a:lnSpc>
            </a:pPr>
            <a:r>
              <a:rPr lang="en-US" sz="3500">
                <a:solidFill>
                  <a:srgbClr val="000000"/>
                </a:solidFill>
                <a:latin typeface="Montserrat"/>
                <a:ea typeface="Montserrat"/>
                <a:cs typeface="Montserrat"/>
                <a:sym typeface="Montserrat"/>
              </a:rPr>
              <a:t>Graphics and Digital Imaging, 1-4. https://journalofethics.ama?assn.org/article/ethical-and-social-challenges-brain-computer-interfaces/2007-</a:t>
            </a:r>
          </a:p>
          <a:p>
            <a:pPr algn="l">
              <a:lnSpc>
                <a:spcPts val="4900"/>
              </a:lnSpc>
            </a:pPr>
            <a:endParaRPr lang="en-US" sz="3500">
              <a:solidFill>
                <a:srgbClr val="000000"/>
              </a:solidFill>
              <a:latin typeface="Montserrat"/>
              <a:ea typeface="Montserrat"/>
              <a:cs typeface="Montserrat"/>
              <a:sym typeface="Montserrat"/>
            </a:endParaRPr>
          </a:p>
          <a:p>
            <a:pPr algn="l">
              <a:lnSpc>
                <a:spcPts val="4900"/>
              </a:lnSpc>
            </a:pPr>
            <a:r>
              <a:rPr lang="en-US" sz="3500" b="1">
                <a:solidFill>
                  <a:srgbClr val="000000"/>
                </a:solidFill>
                <a:latin typeface="Montserrat Bold"/>
                <a:ea typeface="Montserrat Bold"/>
                <a:cs typeface="Montserrat Bold"/>
                <a:sym typeface="Montserrat Bold"/>
              </a:rPr>
              <a:t>6. Zhang, Y., &amp; Wang, J. (2014). </a:t>
            </a:r>
            <a:r>
              <a:rPr lang="en-US" sz="3500">
                <a:solidFill>
                  <a:srgbClr val="000000"/>
                </a:solidFill>
                <a:latin typeface="Montserrat"/>
                <a:ea typeface="Montserrat"/>
                <a:cs typeface="Montserrat"/>
                <a:sym typeface="Montserrat"/>
              </a:rPr>
              <a:t>A novel EEG-based brain-computer interface </a:t>
            </a:r>
          </a:p>
          <a:p>
            <a:pPr algn="l">
              <a:lnSpc>
                <a:spcPts val="4900"/>
              </a:lnSpc>
            </a:pPr>
            <a:r>
              <a:rPr lang="en-US" sz="3500">
                <a:solidFill>
                  <a:srgbClr val="000000"/>
                </a:solidFill>
                <a:latin typeface="Montserrat"/>
                <a:ea typeface="Montserrat"/>
                <a:cs typeface="Montserrat"/>
                <a:sym typeface="Montserrat"/>
              </a:rPr>
              <a:t>design for wheelchair control. Journal of Neural Engineering, 11(4), 046002. </a:t>
            </a:r>
          </a:p>
          <a:p>
            <a:pPr algn="l">
              <a:lnSpc>
                <a:spcPts val="4900"/>
              </a:lnSpc>
            </a:pPr>
            <a:r>
              <a:rPr lang="en-US" sz="3500">
                <a:solidFill>
                  <a:srgbClr val="000000"/>
                </a:solidFill>
                <a:latin typeface="Montserrat"/>
                <a:ea typeface="Montserrat"/>
                <a:cs typeface="Montserrat"/>
                <a:sym typeface="Montserrat"/>
              </a:rPr>
              <a:t>https://www.worldscientific.com/doi/abs/10.1142/S0129065714500142?srsltid</a:t>
            </a:r>
          </a:p>
          <a:p>
            <a:pPr algn="l">
              <a:lnSpc>
                <a:spcPts val="4900"/>
              </a:lnSpc>
            </a:pPr>
            <a:r>
              <a:rPr lang="en-US" sz="3500">
                <a:solidFill>
                  <a:srgbClr val="000000"/>
                </a:solidFill>
                <a:latin typeface="Montserrat"/>
                <a:ea typeface="Montserrat"/>
                <a:cs typeface="Montserrat"/>
                <a:sym typeface="Montserrat"/>
              </a:rPr>
              <a:t>=AfmBOorGV4X20sAvhYxQWiollM5wKrsbAhp9WyZUXwIE7h96dszepvrv</a:t>
            </a:r>
          </a:p>
          <a:p>
            <a:pPr algn="l">
              <a:lnSpc>
                <a:spcPts val="4900"/>
              </a:lnSpc>
            </a:pPr>
            <a:endParaRPr lang="en-US" sz="3500">
              <a:solidFill>
                <a:srgbClr val="000000"/>
              </a:solidFill>
              <a:latin typeface="Montserrat"/>
              <a:ea typeface="Montserrat"/>
              <a:cs typeface="Montserrat"/>
              <a:sym typeface="Montserrat"/>
            </a:endParaRPr>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Montserrat"/>
                <a:ea typeface="Montserrat"/>
                <a:cs typeface="Montserrat"/>
                <a:sym typeface="Montserrat"/>
              </a:rPr>
              <a:t>80</a:t>
            </a:r>
          </a:p>
        </p:txBody>
      </p:sp>
      <p:sp>
        <p:nvSpPr>
          <p:cNvPr id="5" name="TextBox 5"/>
          <p:cNvSpPr txBox="1"/>
          <p:nvPr/>
        </p:nvSpPr>
        <p:spPr>
          <a:xfrm>
            <a:off x="4291361" y="426090"/>
            <a:ext cx="9705277" cy="539115"/>
          </a:xfrm>
          <a:prstGeom prst="rect">
            <a:avLst/>
          </a:prstGeom>
        </p:spPr>
        <p:txBody>
          <a:bodyPr lIns="0" tIns="0" rIns="0" bIns="0" rtlCol="0" anchor="t">
            <a:spAutoFit/>
          </a:bodyPr>
          <a:lstStyle/>
          <a:p>
            <a:pPr algn="ctr">
              <a:lnSpc>
                <a:spcPts val="3840"/>
              </a:lnSpc>
            </a:pPr>
            <a:r>
              <a:rPr lang="en-US" sz="4800" b="1">
                <a:solidFill>
                  <a:srgbClr val="252930"/>
                </a:solidFill>
                <a:latin typeface="Montserrat Bold"/>
                <a:ea typeface="Montserrat Bold"/>
                <a:cs typeface="Montserrat Bold"/>
                <a:sym typeface="Montserrat Bold"/>
              </a:rPr>
              <a:t>REFERENCE</a:t>
            </a:r>
          </a:p>
        </p:txBody>
      </p:sp>
      <p:sp>
        <p:nvSpPr>
          <p:cNvPr id="6" name="Freeform 6"/>
          <p:cNvSpPr/>
          <p:nvPr/>
        </p:nvSpPr>
        <p:spPr>
          <a:xfrm>
            <a:off x="5517699" y="2248615"/>
            <a:ext cx="6288109" cy="6288109"/>
          </a:xfrm>
          <a:custGeom>
            <a:avLst/>
            <a:gdLst/>
            <a:ahLst/>
            <a:cxnLst/>
            <a:rect l="l" t="t" r="r" b="b"/>
            <a:pathLst>
              <a:path w="6288109" h="6288109">
                <a:moveTo>
                  <a:pt x="0" y="0"/>
                </a:moveTo>
                <a:lnTo>
                  <a:pt x="6288109" y="0"/>
                </a:lnTo>
                <a:lnTo>
                  <a:pt x="6288109" y="6288109"/>
                </a:lnTo>
                <a:lnTo>
                  <a:pt x="0" y="6288109"/>
                </a:lnTo>
                <a:lnTo>
                  <a:pt x="0" y="0"/>
                </a:lnTo>
                <a:close/>
              </a:path>
            </a:pathLst>
          </a:custGeom>
          <a:blipFill>
            <a:blip r:embed="rId3">
              <a:alphaModFix amt="24000"/>
            </a:blip>
            <a:stretch>
              <a:fillRect/>
            </a:stretch>
          </a:blipFill>
        </p:spPr>
      </p:sp>
    </p:spTree>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D37"/>
                </a:solidFill>
                <a:latin typeface="Montserrat"/>
                <a:ea typeface="Montserrat"/>
                <a:cs typeface="Montserrat"/>
                <a:sym typeface="Montserrat"/>
              </a:rPr>
              <a:t>81</a:t>
            </a:r>
          </a:p>
        </p:txBody>
      </p:sp>
      <p:grpSp>
        <p:nvGrpSpPr>
          <p:cNvPr id="4" name="Group 4"/>
          <p:cNvGrpSpPr/>
          <p:nvPr/>
        </p:nvGrpSpPr>
        <p:grpSpPr>
          <a:xfrm>
            <a:off x="14757010" y="180163"/>
            <a:ext cx="2701997" cy="2197754"/>
            <a:chOff x="0" y="0"/>
            <a:chExt cx="1222587" cy="994430"/>
          </a:xfrm>
        </p:grpSpPr>
        <p:sp>
          <p:nvSpPr>
            <p:cNvPr id="5" name="Freeform 5"/>
            <p:cNvSpPr/>
            <p:nvPr/>
          </p:nvSpPr>
          <p:spPr>
            <a:xfrm>
              <a:off x="0" y="0"/>
              <a:ext cx="1222587" cy="994430"/>
            </a:xfrm>
            <a:custGeom>
              <a:avLst/>
              <a:gdLst/>
              <a:ahLst/>
              <a:cxnLst/>
              <a:rect l="l" t="t" r="r" b="b"/>
              <a:pathLst>
                <a:path w="1222587" h="994430">
                  <a:moveTo>
                    <a:pt x="48709" y="0"/>
                  </a:moveTo>
                  <a:lnTo>
                    <a:pt x="1173877" y="0"/>
                  </a:lnTo>
                  <a:cubicBezTo>
                    <a:pt x="1186796" y="0"/>
                    <a:pt x="1199185" y="5132"/>
                    <a:pt x="1208320" y="14267"/>
                  </a:cubicBezTo>
                  <a:cubicBezTo>
                    <a:pt x="1217455" y="23401"/>
                    <a:pt x="1222587" y="35791"/>
                    <a:pt x="1222587" y="48709"/>
                  </a:cubicBezTo>
                  <a:lnTo>
                    <a:pt x="1222587" y="945720"/>
                  </a:lnTo>
                  <a:cubicBezTo>
                    <a:pt x="1222587" y="972622"/>
                    <a:pt x="1200779" y="994430"/>
                    <a:pt x="1173877" y="994430"/>
                  </a:cubicBezTo>
                  <a:lnTo>
                    <a:pt x="48709" y="994430"/>
                  </a:lnTo>
                  <a:cubicBezTo>
                    <a:pt x="21808" y="994430"/>
                    <a:pt x="0" y="972622"/>
                    <a:pt x="0" y="945720"/>
                  </a:cubicBezTo>
                  <a:lnTo>
                    <a:pt x="0" y="48709"/>
                  </a:lnTo>
                  <a:cubicBezTo>
                    <a:pt x="0" y="21808"/>
                    <a:pt x="21808" y="0"/>
                    <a:pt x="48709" y="0"/>
                  </a:cubicBezTo>
                  <a:close/>
                </a:path>
              </a:pathLst>
            </a:custGeom>
            <a:blipFill>
              <a:blip r:embed="rId3"/>
              <a:stretch>
                <a:fillRect l="-4051" t="-3320" r="-7121" b="-6132"/>
              </a:stretch>
            </a:blipFill>
          </p:spPr>
        </p:sp>
      </p:grpSp>
      <p:grpSp>
        <p:nvGrpSpPr>
          <p:cNvPr id="6" name="Group 6"/>
          <p:cNvGrpSpPr/>
          <p:nvPr/>
        </p:nvGrpSpPr>
        <p:grpSpPr>
          <a:xfrm>
            <a:off x="477467" y="180163"/>
            <a:ext cx="2205191" cy="2205191"/>
            <a:chOff x="0" y="0"/>
            <a:chExt cx="812800" cy="812800"/>
          </a:xfrm>
        </p:grpSpPr>
        <p:sp>
          <p:nvSpPr>
            <p:cNvPr id="7" name="Freeform 7"/>
            <p:cNvSpPr/>
            <p:nvPr/>
          </p:nvSpPr>
          <p:spPr>
            <a:xfrm>
              <a:off x="0" y="0"/>
              <a:ext cx="812800" cy="812800"/>
            </a:xfrm>
            <a:custGeom>
              <a:avLst/>
              <a:gdLst/>
              <a:ahLst/>
              <a:cxnLst/>
              <a:rect l="l" t="t" r="r" b="b"/>
              <a:pathLst>
                <a:path w="812800" h="812800">
                  <a:moveTo>
                    <a:pt x="59683" y="0"/>
                  </a:moveTo>
                  <a:lnTo>
                    <a:pt x="753117" y="0"/>
                  </a:lnTo>
                  <a:cubicBezTo>
                    <a:pt x="768946" y="0"/>
                    <a:pt x="784126" y="6288"/>
                    <a:pt x="795319" y="17481"/>
                  </a:cubicBezTo>
                  <a:cubicBezTo>
                    <a:pt x="806512" y="28674"/>
                    <a:pt x="812800" y="43854"/>
                    <a:pt x="812800" y="59683"/>
                  </a:cubicBezTo>
                  <a:lnTo>
                    <a:pt x="812800" y="753117"/>
                  </a:lnTo>
                  <a:cubicBezTo>
                    <a:pt x="812800" y="768946"/>
                    <a:pt x="806512" y="784126"/>
                    <a:pt x="795319" y="795319"/>
                  </a:cubicBezTo>
                  <a:cubicBezTo>
                    <a:pt x="784126" y="806512"/>
                    <a:pt x="768946" y="812800"/>
                    <a:pt x="753117" y="812800"/>
                  </a:cubicBezTo>
                  <a:lnTo>
                    <a:pt x="59683" y="812800"/>
                  </a:lnTo>
                  <a:cubicBezTo>
                    <a:pt x="43854" y="812800"/>
                    <a:pt x="28674" y="806512"/>
                    <a:pt x="17481" y="795319"/>
                  </a:cubicBezTo>
                  <a:cubicBezTo>
                    <a:pt x="6288" y="784126"/>
                    <a:pt x="0" y="768946"/>
                    <a:pt x="0" y="753117"/>
                  </a:cubicBezTo>
                  <a:lnTo>
                    <a:pt x="0" y="59683"/>
                  </a:lnTo>
                  <a:cubicBezTo>
                    <a:pt x="0" y="43854"/>
                    <a:pt x="6288" y="28674"/>
                    <a:pt x="17481" y="17481"/>
                  </a:cubicBezTo>
                  <a:cubicBezTo>
                    <a:pt x="28674" y="6288"/>
                    <a:pt x="43854" y="0"/>
                    <a:pt x="59683" y="0"/>
                  </a:cubicBezTo>
                  <a:close/>
                </a:path>
              </a:pathLst>
            </a:custGeom>
            <a:blipFill>
              <a:blip r:embed="rId4"/>
              <a:stretch>
                <a:fillRect t="-4090"/>
              </a:stretch>
            </a:blipFill>
          </p:spPr>
        </p:sp>
      </p:grpSp>
      <p:sp>
        <p:nvSpPr>
          <p:cNvPr id="8" name="Freeform 8"/>
          <p:cNvSpPr/>
          <p:nvPr/>
        </p:nvSpPr>
        <p:spPr>
          <a:xfrm>
            <a:off x="3124308" y="1217092"/>
            <a:ext cx="1184720" cy="1518871"/>
          </a:xfrm>
          <a:custGeom>
            <a:avLst/>
            <a:gdLst/>
            <a:ahLst/>
            <a:cxnLst/>
            <a:rect l="l" t="t" r="r" b="b"/>
            <a:pathLst>
              <a:path w="1184720" h="1518871">
                <a:moveTo>
                  <a:pt x="0" y="0"/>
                </a:moveTo>
                <a:lnTo>
                  <a:pt x="1184719" y="0"/>
                </a:lnTo>
                <a:lnTo>
                  <a:pt x="1184719" y="1518871"/>
                </a:lnTo>
                <a:lnTo>
                  <a:pt x="0" y="1518871"/>
                </a:lnTo>
                <a:lnTo>
                  <a:pt x="0" y="0"/>
                </a:lnTo>
                <a:close/>
              </a:path>
            </a:pathLst>
          </a:custGeom>
          <a:blipFill>
            <a:blip r:embed="rId5">
              <a:alphaModFix amt="2000"/>
              <a:extLst>
                <a:ext uri="{96DAC541-7B7A-43D3-8B79-37D633B846F1}">
                  <asvg:svgBlip xmlns:asvg="http://schemas.microsoft.com/office/drawing/2016/SVG/main" xmlns="" r:embed="rId6"/>
                </a:ext>
              </a:extLst>
            </a:blip>
            <a:stretch>
              <a:fillRect/>
            </a:stretch>
          </a:blipFill>
        </p:spPr>
      </p:sp>
      <p:sp>
        <p:nvSpPr>
          <p:cNvPr id="9" name="Freeform 9"/>
          <p:cNvSpPr/>
          <p:nvPr/>
        </p:nvSpPr>
        <p:spPr>
          <a:xfrm flipH="1">
            <a:off x="9441310" y="3818281"/>
            <a:ext cx="9474284" cy="6288556"/>
          </a:xfrm>
          <a:custGeom>
            <a:avLst/>
            <a:gdLst/>
            <a:ahLst/>
            <a:cxnLst/>
            <a:rect l="l" t="t" r="r" b="b"/>
            <a:pathLst>
              <a:path w="9474284" h="6288556">
                <a:moveTo>
                  <a:pt x="9474284" y="0"/>
                </a:moveTo>
                <a:lnTo>
                  <a:pt x="0" y="0"/>
                </a:lnTo>
                <a:lnTo>
                  <a:pt x="0" y="6288556"/>
                </a:lnTo>
                <a:lnTo>
                  <a:pt x="9474284" y="6288556"/>
                </a:lnTo>
                <a:lnTo>
                  <a:pt x="9474284" y="0"/>
                </a:lnTo>
                <a:close/>
              </a:path>
            </a:pathLst>
          </a:custGeom>
          <a:blipFill>
            <a:blip r:embed="rId7"/>
            <a:stretch>
              <a:fillRect/>
            </a:stretch>
          </a:blipFill>
        </p:spPr>
      </p:sp>
      <p:sp>
        <p:nvSpPr>
          <p:cNvPr id="10" name="TextBox 10"/>
          <p:cNvSpPr txBox="1"/>
          <p:nvPr/>
        </p:nvSpPr>
        <p:spPr>
          <a:xfrm>
            <a:off x="6629177" y="5756138"/>
            <a:ext cx="5029646" cy="580433"/>
          </a:xfrm>
          <a:prstGeom prst="rect">
            <a:avLst/>
          </a:prstGeom>
        </p:spPr>
        <p:txBody>
          <a:bodyPr lIns="0" tIns="0" rIns="0" bIns="0" rtlCol="0" anchor="t">
            <a:spAutoFit/>
          </a:bodyPr>
          <a:lstStyle/>
          <a:p>
            <a:pPr algn="ctr">
              <a:lnSpc>
                <a:spcPts val="4757"/>
              </a:lnSpc>
              <a:spcBef>
                <a:spcPct val="0"/>
              </a:spcBef>
            </a:pPr>
            <a:r>
              <a:rPr lang="en-US" sz="3398" b="1">
                <a:solidFill>
                  <a:srgbClr val="00154F"/>
                </a:solidFill>
                <a:latin typeface="Montserrat Bold"/>
                <a:ea typeface="Montserrat Bold"/>
                <a:cs typeface="Montserrat Bold"/>
                <a:sym typeface="Montserrat Bold"/>
              </a:rPr>
              <a:t>fOR YOUR ATTENTION</a:t>
            </a:r>
          </a:p>
        </p:txBody>
      </p:sp>
      <p:sp>
        <p:nvSpPr>
          <p:cNvPr id="11" name="Freeform 11"/>
          <p:cNvSpPr/>
          <p:nvPr/>
        </p:nvSpPr>
        <p:spPr>
          <a:xfrm>
            <a:off x="1203472" y="5522292"/>
            <a:ext cx="3105556" cy="3105556"/>
          </a:xfrm>
          <a:custGeom>
            <a:avLst/>
            <a:gdLst/>
            <a:ahLst/>
            <a:cxnLst/>
            <a:rect l="l" t="t" r="r" b="b"/>
            <a:pathLst>
              <a:path w="3105556" h="3105556">
                <a:moveTo>
                  <a:pt x="0" y="0"/>
                </a:moveTo>
                <a:lnTo>
                  <a:pt x="3105555" y="0"/>
                </a:lnTo>
                <a:lnTo>
                  <a:pt x="3105555" y="3105556"/>
                </a:lnTo>
                <a:lnTo>
                  <a:pt x="0" y="3105556"/>
                </a:lnTo>
                <a:lnTo>
                  <a:pt x="0" y="0"/>
                </a:lnTo>
                <a:close/>
              </a:path>
            </a:pathLst>
          </a:custGeom>
          <a:blipFill>
            <a:blip r:embed="rId8">
              <a:alphaModFix amt="78000"/>
            </a:blip>
            <a:stretch>
              <a:fillRect/>
            </a:stretch>
          </a:blipFill>
        </p:spPr>
      </p:sp>
      <p:sp>
        <p:nvSpPr>
          <p:cNvPr id="12" name="TextBox 12"/>
          <p:cNvSpPr txBox="1"/>
          <p:nvPr/>
        </p:nvSpPr>
        <p:spPr>
          <a:xfrm>
            <a:off x="3337935" y="3220583"/>
            <a:ext cx="11612129" cy="2602230"/>
          </a:xfrm>
          <a:prstGeom prst="rect">
            <a:avLst/>
          </a:prstGeom>
        </p:spPr>
        <p:txBody>
          <a:bodyPr lIns="0" tIns="0" rIns="0" bIns="0" rtlCol="0" anchor="t">
            <a:spAutoFit/>
          </a:bodyPr>
          <a:lstStyle/>
          <a:p>
            <a:pPr algn="ctr">
              <a:lnSpc>
                <a:spcPts val="20160"/>
              </a:lnSpc>
            </a:pPr>
            <a:r>
              <a:rPr lang="en-US" sz="18000">
                <a:solidFill>
                  <a:srgbClr val="00154F"/>
                </a:solidFill>
                <a:latin typeface="Gagalin"/>
                <a:ea typeface="Gagalin"/>
                <a:cs typeface="Gagalin"/>
                <a:sym typeface="Gagalin"/>
              </a:rPr>
              <a:t>Thank You </a:t>
            </a:r>
          </a:p>
        </p:txBody>
      </p: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TextBox 3"/>
          <p:cNvSpPr txBox="1"/>
          <p:nvPr/>
        </p:nvSpPr>
        <p:spPr>
          <a:xfrm>
            <a:off x="622988" y="962025"/>
            <a:ext cx="8154948" cy="580405"/>
          </a:xfrm>
          <a:prstGeom prst="rect">
            <a:avLst/>
          </a:prstGeom>
        </p:spPr>
        <p:txBody>
          <a:bodyPr lIns="0" tIns="0" rIns="0" bIns="0" rtlCol="0" anchor="t">
            <a:spAutoFit/>
          </a:bodyPr>
          <a:lstStyle/>
          <a:p>
            <a:pPr algn="ctr">
              <a:lnSpc>
                <a:spcPts val="4759"/>
              </a:lnSpc>
              <a:spcBef>
                <a:spcPct val="0"/>
              </a:spcBef>
            </a:pPr>
            <a:r>
              <a:rPr lang="en-US" sz="3399" b="1">
                <a:solidFill>
                  <a:srgbClr val="000000"/>
                </a:solidFill>
                <a:latin typeface="Montserrat Bold"/>
                <a:ea typeface="Montserrat Bold"/>
                <a:cs typeface="Montserrat Bold"/>
                <a:sym typeface="Montserrat Bold"/>
              </a:rPr>
              <a:t>3-Proof of Concept and Practicality: </a:t>
            </a:r>
          </a:p>
        </p:txBody>
      </p:sp>
      <p:sp>
        <p:nvSpPr>
          <p:cNvPr id="4" name="TextBox 4"/>
          <p:cNvSpPr txBox="1"/>
          <p:nvPr/>
        </p:nvSpPr>
        <p:spPr>
          <a:xfrm>
            <a:off x="685167" y="1693442"/>
            <a:ext cx="16922798" cy="1661810"/>
          </a:xfrm>
          <a:prstGeom prst="rect">
            <a:avLst/>
          </a:prstGeom>
        </p:spPr>
        <p:txBody>
          <a:bodyPr lIns="0" tIns="0" rIns="0" bIns="0" rtlCol="0" anchor="t">
            <a:spAutoFit/>
          </a:bodyPr>
          <a:lstStyle/>
          <a:p>
            <a:pPr algn="just">
              <a:lnSpc>
                <a:spcPts val="4479"/>
              </a:lnSpc>
              <a:spcBef>
                <a:spcPct val="0"/>
              </a:spcBef>
            </a:pPr>
            <a:r>
              <a:rPr lang="en-US" sz="3199">
                <a:solidFill>
                  <a:srgbClr val="000000"/>
                </a:solidFill>
                <a:latin typeface="Montserrat"/>
                <a:ea typeface="Montserrat"/>
                <a:cs typeface="Montserrat"/>
                <a:sym typeface="Montserrat"/>
              </a:rPr>
              <a:t>This project was developed as a fully functional and integrated system, not just a prototype or conceptual model it took from previous projects and went further with inclusion of additional safety layers.</a:t>
            </a:r>
          </a:p>
        </p:txBody>
      </p:sp>
      <p:sp>
        <p:nvSpPr>
          <p:cNvPr id="5" name="TextBox 5"/>
          <p:cNvSpPr txBox="1"/>
          <p:nvPr/>
        </p:nvSpPr>
        <p:spPr>
          <a:xfrm>
            <a:off x="7022270" y="9098914"/>
            <a:ext cx="4248592" cy="412750"/>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Montserrat Bold"/>
                <a:ea typeface="Montserrat Bold"/>
                <a:cs typeface="Montserrat Bold"/>
                <a:sym typeface="Montserrat Bold"/>
              </a:rPr>
              <a:t>Milo </a:t>
            </a:r>
          </a:p>
        </p:txBody>
      </p:sp>
      <p:sp>
        <p:nvSpPr>
          <p:cNvPr id="6" name="TextBox 6"/>
          <p:cNvSpPr txBox="1"/>
          <p:nvPr/>
        </p:nvSpPr>
        <p:spPr>
          <a:xfrm>
            <a:off x="2795852" y="9098914"/>
            <a:ext cx="685475" cy="412750"/>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Montserrat Bold"/>
                <a:ea typeface="Montserrat Bold"/>
                <a:cs typeface="Montserrat Bold"/>
                <a:sym typeface="Montserrat Bold"/>
              </a:rPr>
              <a:t>USC</a:t>
            </a:r>
          </a:p>
        </p:txBody>
      </p:sp>
      <p:grpSp>
        <p:nvGrpSpPr>
          <p:cNvPr id="7" name="Group 7"/>
          <p:cNvGrpSpPr/>
          <p:nvPr/>
        </p:nvGrpSpPr>
        <p:grpSpPr>
          <a:xfrm>
            <a:off x="1212743" y="4149614"/>
            <a:ext cx="3851692" cy="4740545"/>
            <a:chOff x="0" y="0"/>
            <a:chExt cx="660400" cy="812800"/>
          </a:xfrm>
        </p:grpSpPr>
        <p:sp>
          <p:nvSpPr>
            <p:cNvPr id="8" name="Freeform 8"/>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blipFill>
              <a:blip r:embed="rId3"/>
              <a:stretch>
                <a:fillRect l="-5165" r="-5165" b="-22514"/>
              </a:stretch>
            </a:blipFill>
          </p:spPr>
        </p:sp>
      </p:grpSp>
      <p:grpSp>
        <p:nvGrpSpPr>
          <p:cNvPr id="9" name="Group 9"/>
          <p:cNvGrpSpPr/>
          <p:nvPr/>
        </p:nvGrpSpPr>
        <p:grpSpPr>
          <a:xfrm>
            <a:off x="7022270" y="4149614"/>
            <a:ext cx="3851692" cy="4740545"/>
            <a:chOff x="0" y="0"/>
            <a:chExt cx="660400" cy="812800"/>
          </a:xfrm>
        </p:grpSpPr>
        <p:sp>
          <p:nvSpPr>
            <p:cNvPr id="10" name="Freeform 10"/>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blipFill>
              <a:blip r:embed="rId4"/>
              <a:stretch>
                <a:fillRect l="-2968" r="-2968" b="-5832"/>
              </a:stretch>
            </a:blipFill>
          </p:spPr>
        </p:sp>
      </p:grpSp>
      <p:grpSp>
        <p:nvGrpSpPr>
          <p:cNvPr id="11" name="Group 11"/>
          <p:cNvGrpSpPr/>
          <p:nvPr/>
        </p:nvGrpSpPr>
        <p:grpSpPr>
          <a:xfrm>
            <a:off x="13026020" y="4149614"/>
            <a:ext cx="3851692" cy="4740545"/>
            <a:chOff x="0" y="0"/>
            <a:chExt cx="660400" cy="812800"/>
          </a:xfrm>
        </p:grpSpPr>
        <p:sp>
          <p:nvSpPr>
            <p:cNvPr id="12" name="Freeform 12"/>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blipFill>
              <a:blip r:embed="rId5"/>
              <a:stretch>
                <a:fillRect t="-28604" b="-48025"/>
              </a:stretch>
            </a:blipFill>
          </p:spPr>
        </p:sp>
      </p:grpSp>
      <p:sp>
        <p:nvSpPr>
          <p:cNvPr id="13" name="TextBox 13"/>
          <p:cNvSpPr txBox="1"/>
          <p:nvPr/>
        </p:nvSpPr>
        <p:spPr>
          <a:xfrm>
            <a:off x="13026020" y="9098914"/>
            <a:ext cx="4248592" cy="412750"/>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Montserrat Bold"/>
                <a:ea typeface="Montserrat Bold"/>
                <a:cs typeface="Montserrat Bold"/>
                <a:sym typeface="Montserrat Bold"/>
              </a:rPr>
              <a:t>Us</a:t>
            </a:r>
          </a:p>
        </p:txBody>
      </p:sp>
    </p:spTree>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2857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696265" y="2458318"/>
            <a:ext cx="11761024" cy="5581269"/>
          </a:xfrm>
          <a:prstGeom prst="rect">
            <a:avLst/>
          </a:prstGeom>
        </p:spPr>
        <p:txBody>
          <a:bodyPr lIns="0" tIns="0" rIns="0" bIns="0" rtlCol="0" anchor="t">
            <a:spAutoFit/>
          </a:bodyPr>
          <a:lstStyle/>
          <a:p>
            <a:pPr algn="l">
              <a:lnSpc>
                <a:spcPts val="5568"/>
              </a:lnSpc>
            </a:pPr>
            <a:endParaRPr/>
          </a:p>
          <a:p>
            <a:pPr marL="690881" lvl="1" indent="-345440" algn="l">
              <a:lnSpc>
                <a:spcPts val="5568"/>
              </a:lnSpc>
              <a:buFont typeface="Arial"/>
              <a:buChar char="•"/>
            </a:pPr>
            <a:r>
              <a:rPr lang="en-US" sz="3200">
                <a:solidFill>
                  <a:srgbClr val="252930"/>
                </a:solidFill>
                <a:latin typeface="Montserrat"/>
                <a:ea typeface="Montserrat"/>
                <a:cs typeface="Montserrat"/>
                <a:sym typeface="Montserrat"/>
              </a:rPr>
              <a:t>Overview of the mechanical design of the smart wheelchair.</a:t>
            </a:r>
          </a:p>
          <a:p>
            <a:pPr marL="690881" lvl="1" indent="-345440" algn="l">
              <a:lnSpc>
                <a:spcPts val="5568"/>
              </a:lnSpc>
              <a:buFont typeface="Arial"/>
              <a:buChar char="•"/>
            </a:pPr>
            <a:r>
              <a:rPr lang="en-US" sz="3200">
                <a:solidFill>
                  <a:srgbClr val="252930"/>
                </a:solidFill>
                <a:latin typeface="Montserrat"/>
                <a:ea typeface="Montserrat"/>
                <a:cs typeface="Montserrat"/>
                <a:sym typeface="Montserrat"/>
              </a:rPr>
              <a:t>Key role in enhancing comfort and performance.</a:t>
            </a:r>
          </a:p>
          <a:p>
            <a:pPr marL="690881" lvl="1" indent="-345440" algn="l">
              <a:lnSpc>
                <a:spcPts val="5568"/>
              </a:lnSpc>
              <a:buFont typeface="Arial"/>
              <a:buChar char="•"/>
            </a:pPr>
            <a:r>
              <a:rPr lang="en-US" sz="3200">
                <a:solidFill>
                  <a:srgbClr val="252930"/>
                </a:solidFill>
                <a:latin typeface="Montserrat"/>
                <a:ea typeface="Montserrat"/>
                <a:cs typeface="Montserrat"/>
                <a:sym typeface="Montserrat"/>
              </a:rPr>
              <a:t>Challenges in achieving balance and smooth movement.</a:t>
            </a:r>
          </a:p>
          <a:p>
            <a:pPr marL="690881" lvl="1" indent="-345440" algn="l">
              <a:lnSpc>
                <a:spcPts val="5568"/>
              </a:lnSpc>
              <a:buFont typeface="Arial"/>
              <a:buChar char="•"/>
            </a:pPr>
            <a:r>
              <a:rPr lang="en-US" sz="3200">
                <a:solidFill>
                  <a:srgbClr val="252930"/>
                </a:solidFill>
                <a:latin typeface="Montserrat"/>
                <a:ea typeface="Montserrat"/>
                <a:cs typeface="Montserrat"/>
                <a:sym typeface="Montserrat"/>
              </a:rPr>
              <a:t>Transition from simulation to real-world application.</a:t>
            </a:r>
          </a:p>
          <a:p>
            <a:pPr algn="l">
              <a:lnSpc>
                <a:spcPts val="5568"/>
              </a:lnSpc>
            </a:pPr>
            <a:endParaRPr lang="en-US" sz="3200">
              <a:solidFill>
                <a:srgbClr val="252930"/>
              </a:solidFill>
              <a:latin typeface="Montserrat"/>
              <a:ea typeface="Montserrat"/>
              <a:cs typeface="Montserrat"/>
              <a:sym typeface="Montserrat"/>
            </a:endParaRPr>
          </a:p>
        </p:txBody>
      </p:sp>
      <p:sp>
        <p:nvSpPr>
          <p:cNvPr id="5" name="TextBox 5"/>
          <p:cNvSpPr txBox="1"/>
          <p:nvPr/>
        </p:nvSpPr>
        <p:spPr>
          <a:xfrm>
            <a:off x="2999625" y="1057670"/>
            <a:ext cx="12288749" cy="573405"/>
          </a:xfrm>
          <a:prstGeom prst="rect">
            <a:avLst/>
          </a:prstGeom>
        </p:spPr>
        <p:txBody>
          <a:bodyPr lIns="0" tIns="0" rIns="0" bIns="0" rtlCol="0" anchor="t">
            <a:spAutoFit/>
          </a:bodyPr>
          <a:lstStyle/>
          <a:p>
            <a:pPr algn="ctr">
              <a:lnSpc>
                <a:spcPts val="4080"/>
              </a:lnSpc>
            </a:pPr>
            <a:r>
              <a:rPr lang="en-US" sz="5100" b="1">
                <a:solidFill>
                  <a:srgbClr val="252930"/>
                </a:solidFill>
                <a:latin typeface="Montserrat Bold"/>
                <a:ea typeface="Montserrat Bold"/>
                <a:cs typeface="Montserrat Bold"/>
                <a:sym typeface="Montserrat Bold"/>
              </a:rPr>
              <a:t>MECHANICAL DESIGN</a:t>
            </a:r>
          </a:p>
        </p:txBody>
      </p:sp>
      <p:sp>
        <p:nvSpPr>
          <p:cNvPr id="6" name="Freeform 6"/>
          <p:cNvSpPr/>
          <p:nvPr/>
        </p:nvSpPr>
        <p:spPr>
          <a:xfrm>
            <a:off x="5080785" y="0"/>
            <a:ext cx="8126430" cy="2488719"/>
          </a:xfrm>
          <a:custGeom>
            <a:avLst/>
            <a:gdLst/>
            <a:ahLst/>
            <a:cxnLst/>
            <a:rect l="l" t="t" r="r" b="b"/>
            <a:pathLst>
              <a:path w="8126430" h="2488719">
                <a:moveTo>
                  <a:pt x="0" y="0"/>
                </a:moveTo>
                <a:lnTo>
                  <a:pt x="8126430" y="0"/>
                </a:lnTo>
                <a:lnTo>
                  <a:pt x="8126430" y="2488719"/>
                </a:lnTo>
                <a:lnTo>
                  <a:pt x="0" y="24887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4798682" y="2236794"/>
            <a:ext cx="7885613" cy="7885613"/>
          </a:xfrm>
          <a:custGeom>
            <a:avLst/>
            <a:gdLst/>
            <a:ahLst/>
            <a:cxnLst/>
            <a:rect l="l" t="t" r="r" b="b"/>
            <a:pathLst>
              <a:path w="7885613" h="7885613">
                <a:moveTo>
                  <a:pt x="0" y="0"/>
                </a:moveTo>
                <a:lnTo>
                  <a:pt x="7885612" y="0"/>
                </a:lnTo>
                <a:lnTo>
                  <a:pt x="7885612" y="7885612"/>
                </a:lnTo>
                <a:lnTo>
                  <a:pt x="0" y="7885612"/>
                </a:lnTo>
                <a:lnTo>
                  <a:pt x="0" y="0"/>
                </a:lnTo>
                <a:close/>
              </a:path>
            </a:pathLst>
          </a:custGeom>
          <a:blipFill>
            <a:blip r:embed="rId7">
              <a:alphaModFix amt="18999"/>
            </a:blip>
            <a:stretch>
              <a:fillRect/>
            </a:stretch>
          </a:blipFill>
        </p:spPr>
      </p:sp>
      <p:sp>
        <p:nvSpPr>
          <p:cNvPr id="8" name="Freeform 8"/>
          <p:cNvSpPr/>
          <p:nvPr/>
        </p:nvSpPr>
        <p:spPr>
          <a:xfrm>
            <a:off x="0" y="7645725"/>
            <a:ext cx="2937909" cy="2476681"/>
          </a:xfrm>
          <a:custGeom>
            <a:avLst/>
            <a:gdLst/>
            <a:ahLst/>
            <a:cxnLst/>
            <a:rect l="l" t="t" r="r" b="b"/>
            <a:pathLst>
              <a:path w="2937909" h="2476681">
                <a:moveTo>
                  <a:pt x="0" y="0"/>
                </a:moveTo>
                <a:lnTo>
                  <a:pt x="2937909" y="0"/>
                </a:lnTo>
                <a:lnTo>
                  <a:pt x="2937909" y="2476681"/>
                </a:lnTo>
                <a:lnTo>
                  <a:pt x="0" y="2476681"/>
                </a:lnTo>
                <a:lnTo>
                  <a:pt x="0" y="0"/>
                </a:lnTo>
                <a:close/>
              </a:path>
            </a:pathLst>
          </a:custGeom>
          <a:blipFill>
            <a:blip r:embed="rId8"/>
            <a:stretch>
              <a:fillRect t="-6958" r="-35844"/>
            </a:stretch>
          </a:blipFill>
        </p:spPr>
      </p:sp>
      <p:sp>
        <p:nvSpPr>
          <p:cNvPr id="9" name="TextBox 9"/>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252930"/>
                </a:solidFill>
                <a:latin typeface="Montserrat"/>
                <a:ea typeface="Montserrat"/>
                <a:cs typeface="Montserrat"/>
                <a:sym typeface="Montserrat"/>
              </a:rPr>
              <a:t>9</a:t>
            </a:r>
          </a:p>
        </p:txBody>
      </p:sp>
      <p:grpSp>
        <p:nvGrpSpPr>
          <p:cNvPr id="10" name="Group 10"/>
          <p:cNvGrpSpPr/>
          <p:nvPr/>
        </p:nvGrpSpPr>
        <p:grpSpPr>
          <a:xfrm>
            <a:off x="12601408" y="2236794"/>
            <a:ext cx="4869155" cy="5992806"/>
            <a:chOff x="0" y="0"/>
            <a:chExt cx="660400" cy="812800"/>
          </a:xfrm>
        </p:grpSpPr>
        <p:sp>
          <p:nvSpPr>
            <p:cNvPr id="11" name="Freeform 11"/>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blipFill>
              <a:blip r:embed="rId9"/>
              <a:stretch>
                <a:fillRect t="-8071" b="-261"/>
              </a:stretch>
            </a:blipFill>
          </p:spPr>
        </p:sp>
      </p:grpSp>
    </p:spTree>
  </p:cSld>
  <p:clrMapOvr>
    <a:masterClrMapping/>
  </p:clrMapOvr>
  <p:transition spd="slow">
    <p:circl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TotalTime>
  <Words>2761</Words>
  <Application>Microsoft Office PowerPoint</Application>
  <PresentationFormat>Custom</PresentationFormat>
  <Paragraphs>502</Paragraphs>
  <Slides>78</Slides>
  <Notes>0</Notes>
  <HiddenSlides>0</HiddenSlides>
  <MMClips>7</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Gagalin</vt:lpstr>
      <vt:lpstr>Montserrat Bold</vt:lpstr>
      <vt:lpstr>Arial</vt:lpstr>
      <vt:lpstr>DM Sans Bold</vt:lpstr>
      <vt:lpstr>Canva Sans Bold</vt:lpstr>
      <vt:lpstr>Maven Pro Bold</vt:lpstr>
      <vt:lpstr>Canva Sans</vt:lpstr>
      <vt:lpstr>Montserrat</vt:lpstr>
      <vt:lpstr>Calibri</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2nd term</dc:title>
  <cp:lastModifiedBy>Microsoft account</cp:lastModifiedBy>
  <cp:revision>8</cp:revision>
  <dcterms:created xsi:type="dcterms:W3CDTF">2006-08-16T00:00:00Z</dcterms:created>
  <dcterms:modified xsi:type="dcterms:W3CDTF">2025-06-13T14:58:06Z</dcterms:modified>
  <dc:identifier>DAGcspHQUeA</dc:identifier>
</cp:coreProperties>
</file>